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5" r:id="rId4"/>
  </p:sldMasterIdLst>
  <p:notesMasterIdLst>
    <p:notesMasterId r:id="rId16"/>
  </p:notesMasterIdLst>
  <p:handoutMasterIdLst>
    <p:handoutMasterId r:id="rId17"/>
  </p:handoutMasterIdLst>
  <p:sldIdLst>
    <p:sldId id="1024" r:id="rId5"/>
    <p:sldId id="1052" r:id="rId6"/>
    <p:sldId id="1020" r:id="rId7"/>
    <p:sldId id="1053" r:id="rId8"/>
    <p:sldId id="1054" r:id="rId9"/>
    <p:sldId id="1055" r:id="rId10"/>
    <p:sldId id="1062" r:id="rId11"/>
    <p:sldId id="1061" r:id="rId12"/>
    <p:sldId id="1060" r:id="rId13"/>
    <p:sldId id="1063" r:id="rId14"/>
    <p:sldId id="1059" r:id="rId15"/>
  </p:sldIdLst>
  <p:sldSz cx="9144000" cy="5143500" type="screen16x9"/>
  <p:notesSz cx="6797675" cy="9926638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" userDrawn="1">
          <p15:clr>
            <a:srgbClr val="A4A3A4"/>
          </p15:clr>
        </p15:guide>
        <p15:guide id="2" orient="horz" pos="1234" userDrawn="1">
          <p15:clr>
            <a:srgbClr val="A4A3A4"/>
          </p15:clr>
        </p15:guide>
        <p15:guide id="6" orient="horz" pos="441" userDrawn="1">
          <p15:clr>
            <a:srgbClr val="A4A3A4"/>
          </p15:clr>
        </p15:guide>
        <p15:guide id="7" orient="horz" pos="2822" userDrawn="1">
          <p15:clr>
            <a:srgbClr val="A4A3A4"/>
          </p15:clr>
        </p15:guide>
        <p15:guide id="9" pos="2880">
          <p15:clr>
            <a:srgbClr val="A4A3A4"/>
          </p15:clr>
        </p15:guide>
        <p15:guide id="10" pos="295" userDrawn="1">
          <p15:clr>
            <a:srgbClr val="A4A3A4"/>
          </p15:clr>
        </p15:guide>
        <p15:guide id="11" pos="5556" userDrawn="1">
          <p15:clr>
            <a:srgbClr val="A4A3A4"/>
          </p15:clr>
        </p15:guide>
        <p15:guide id="12" pos="2290" userDrawn="1">
          <p15:clr>
            <a:srgbClr val="A4A3A4"/>
          </p15:clr>
        </p15:guide>
        <p15:guide id="13" pos="3243" userDrawn="1">
          <p15:clr>
            <a:srgbClr val="A4A3A4"/>
          </p15:clr>
        </p15:guide>
        <p15:guide id="14" orient="horz" pos="30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A0B5"/>
    <a:srgbClr val="FF9100"/>
    <a:srgbClr val="0CA151"/>
    <a:srgbClr val="CAD171"/>
    <a:srgbClr val="D9D088"/>
    <a:srgbClr val="008349"/>
    <a:srgbClr val="6EC3D5"/>
    <a:srgbClr val="F4E46C"/>
    <a:srgbClr val="00B050"/>
    <a:srgbClr val="A4E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EB30A2-5A7F-4911-BDA1-42BE5D095035}" v="14" dt="2019-11-21T18:52:57.6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58" autoAdjust="0"/>
    <p:restoredTop sz="96187" autoAdjust="0"/>
  </p:normalViewPr>
  <p:slideViewPr>
    <p:cSldViewPr snapToGrid="0" showGuides="1">
      <p:cViewPr varScale="1">
        <p:scale>
          <a:sx n="113" d="100"/>
          <a:sy n="113" d="100"/>
        </p:scale>
        <p:origin x="1188" y="90"/>
      </p:cViewPr>
      <p:guideLst>
        <p:guide orient="horz" pos="1008"/>
        <p:guide orient="horz" pos="1234"/>
        <p:guide orient="horz" pos="441"/>
        <p:guide orient="horz" pos="2822"/>
        <p:guide pos="2880"/>
        <p:guide pos="295"/>
        <p:guide pos="5556"/>
        <p:guide pos="2290"/>
        <p:guide pos="3243"/>
        <p:guide orient="horz" pos="3094"/>
      </p:guideLst>
    </p:cSldViewPr>
  </p:slideViewPr>
  <p:outlineViewPr>
    <p:cViewPr>
      <p:scale>
        <a:sx n="33" d="100"/>
        <a:sy n="33" d="100"/>
      </p:scale>
      <p:origin x="0" y="-21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75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do Ambrojo, Juan" userId="c4dbc22d-fd14-4927-820f-43e105d7698e" providerId="ADAL" clId="{D4EB30A2-5A7F-4911-BDA1-42BE5D095035}"/>
    <pc:docChg chg="undo custSel modSld modMainMaster">
      <pc:chgData name="Jurado Ambrojo, Juan" userId="c4dbc22d-fd14-4927-820f-43e105d7698e" providerId="ADAL" clId="{D4EB30A2-5A7F-4911-BDA1-42BE5D095035}" dt="2019-11-25T17:42:40.967" v="1443" actId="478"/>
      <pc:docMkLst>
        <pc:docMk/>
      </pc:docMkLst>
      <pc:sldChg chg="modSp">
        <pc:chgData name="Jurado Ambrojo, Juan" userId="c4dbc22d-fd14-4927-820f-43e105d7698e" providerId="ADAL" clId="{D4EB30A2-5A7F-4911-BDA1-42BE5D095035}" dt="2019-11-25T17:41:04.940" v="1386" actId="6549"/>
        <pc:sldMkLst>
          <pc:docMk/>
          <pc:sldMk cId="1946125359" sldId="1020"/>
        </pc:sldMkLst>
        <pc:spChg chg="mod">
          <ac:chgData name="Jurado Ambrojo, Juan" userId="c4dbc22d-fd14-4927-820f-43e105d7698e" providerId="ADAL" clId="{D4EB30A2-5A7F-4911-BDA1-42BE5D095035}" dt="2019-11-25T17:41:00.058" v="1382" actId="20577"/>
          <ac:spMkLst>
            <pc:docMk/>
            <pc:sldMk cId="1946125359" sldId="1020"/>
            <ac:spMk id="2" creationId="{80956509-2ED8-4DC2-8E10-EA580E7289D9}"/>
          </ac:spMkLst>
        </pc:spChg>
        <pc:spChg chg="mod">
          <ac:chgData name="Jurado Ambrojo, Juan" userId="c4dbc22d-fd14-4927-820f-43e105d7698e" providerId="ADAL" clId="{D4EB30A2-5A7F-4911-BDA1-42BE5D095035}" dt="2019-11-25T17:41:04.940" v="1386" actId="6549"/>
          <ac:spMkLst>
            <pc:docMk/>
            <pc:sldMk cId="1946125359" sldId="1020"/>
            <ac:spMk id="3" creationId="{E3BF8A61-C2BE-4E4D-A11A-6A8D2752DE36}"/>
          </ac:spMkLst>
        </pc:spChg>
      </pc:sldChg>
      <pc:sldChg chg="addSp delSp modSp">
        <pc:chgData name="Jurado Ambrojo, Juan" userId="c4dbc22d-fd14-4927-820f-43e105d7698e" providerId="ADAL" clId="{D4EB30A2-5A7F-4911-BDA1-42BE5D095035}" dt="2019-11-20T21:15:38.758" v="661" actId="1076"/>
        <pc:sldMkLst>
          <pc:docMk/>
          <pc:sldMk cId="3106587977" sldId="1024"/>
        </pc:sldMkLst>
        <pc:spChg chg="mod">
          <ac:chgData name="Jurado Ambrojo, Juan" userId="c4dbc22d-fd14-4927-820f-43e105d7698e" providerId="ADAL" clId="{D4EB30A2-5A7F-4911-BDA1-42BE5D095035}" dt="2019-11-20T09:04:35.085" v="5" actId="20577"/>
          <ac:spMkLst>
            <pc:docMk/>
            <pc:sldMk cId="3106587977" sldId="1024"/>
            <ac:spMk id="9" creationId="{00000000-0000-0000-0000-000000000000}"/>
          </ac:spMkLst>
        </pc:spChg>
        <pc:grpChg chg="del">
          <ac:chgData name="Jurado Ambrojo, Juan" userId="c4dbc22d-fd14-4927-820f-43e105d7698e" providerId="ADAL" clId="{D4EB30A2-5A7F-4911-BDA1-42BE5D095035}" dt="2019-11-20T21:15:27.813" v="657" actId="478"/>
          <ac:grpSpMkLst>
            <pc:docMk/>
            <pc:sldMk cId="3106587977" sldId="1024"/>
            <ac:grpSpMk id="4" creationId="{00000000-0000-0000-0000-000000000000}"/>
          </ac:grpSpMkLst>
        </pc:grpChg>
        <pc:picChg chg="add del mod">
          <ac:chgData name="Jurado Ambrojo, Juan" userId="c4dbc22d-fd14-4927-820f-43e105d7698e" providerId="ADAL" clId="{D4EB30A2-5A7F-4911-BDA1-42BE5D095035}" dt="2019-11-20T21:15:18.304" v="654" actId="478"/>
          <ac:picMkLst>
            <pc:docMk/>
            <pc:sldMk cId="3106587977" sldId="1024"/>
            <ac:picMk id="3" creationId="{307DED73-E872-4CB9-B02E-DC20DF214153}"/>
          </ac:picMkLst>
        </pc:picChg>
        <pc:picChg chg="add mod">
          <ac:chgData name="Jurado Ambrojo, Juan" userId="c4dbc22d-fd14-4927-820f-43e105d7698e" providerId="ADAL" clId="{D4EB30A2-5A7F-4911-BDA1-42BE5D095035}" dt="2019-11-20T21:15:38.758" v="661" actId="1076"/>
          <ac:picMkLst>
            <pc:docMk/>
            <pc:sldMk cId="3106587977" sldId="1024"/>
            <ac:picMk id="14" creationId="{B2519892-28E9-497B-BA52-4EECCF1AFC09}"/>
          </ac:picMkLst>
        </pc:picChg>
      </pc:sldChg>
      <pc:sldChg chg="modSp">
        <pc:chgData name="Jurado Ambrojo, Juan" userId="c4dbc22d-fd14-4927-820f-43e105d7698e" providerId="ADAL" clId="{D4EB30A2-5A7F-4911-BDA1-42BE5D095035}" dt="2019-11-25T17:41:18.874" v="1390" actId="20577"/>
        <pc:sldMkLst>
          <pc:docMk/>
          <pc:sldMk cId="3383481640" sldId="1053"/>
        </pc:sldMkLst>
        <pc:spChg chg="mod">
          <ac:chgData name="Jurado Ambrojo, Juan" userId="c4dbc22d-fd14-4927-820f-43e105d7698e" providerId="ADAL" clId="{D4EB30A2-5A7F-4911-BDA1-42BE5D095035}" dt="2019-11-25T17:41:18.874" v="1390" actId="20577"/>
          <ac:spMkLst>
            <pc:docMk/>
            <pc:sldMk cId="3383481640" sldId="1053"/>
            <ac:spMk id="2" creationId="{80956509-2ED8-4DC2-8E10-EA580E7289D9}"/>
          </ac:spMkLst>
        </pc:spChg>
      </pc:sldChg>
      <pc:sldChg chg="modSp">
        <pc:chgData name="Jurado Ambrojo, Juan" userId="c4dbc22d-fd14-4927-820f-43e105d7698e" providerId="ADAL" clId="{D4EB30A2-5A7F-4911-BDA1-42BE5D095035}" dt="2019-11-25T17:41:28.475" v="1394" actId="20577"/>
        <pc:sldMkLst>
          <pc:docMk/>
          <pc:sldMk cId="2456766151" sldId="1054"/>
        </pc:sldMkLst>
        <pc:spChg chg="mod">
          <ac:chgData name="Jurado Ambrojo, Juan" userId="c4dbc22d-fd14-4927-820f-43e105d7698e" providerId="ADAL" clId="{D4EB30A2-5A7F-4911-BDA1-42BE5D095035}" dt="2019-11-25T17:41:28.475" v="1394" actId="20577"/>
          <ac:spMkLst>
            <pc:docMk/>
            <pc:sldMk cId="2456766151" sldId="1054"/>
            <ac:spMk id="2" creationId="{80956509-2ED8-4DC2-8E10-EA580E7289D9}"/>
          </ac:spMkLst>
        </pc:spChg>
      </pc:sldChg>
      <pc:sldChg chg="modSp">
        <pc:chgData name="Jurado Ambrojo, Juan" userId="c4dbc22d-fd14-4927-820f-43e105d7698e" providerId="ADAL" clId="{D4EB30A2-5A7F-4911-BDA1-42BE5D095035}" dt="2019-11-20T21:20:58.154" v="830" actId="6549"/>
        <pc:sldMkLst>
          <pc:docMk/>
          <pc:sldMk cId="1661833602" sldId="1055"/>
        </pc:sldMkLst>
        <pc:spChg chg="mod">
          <ac:chgData name="Jurado Ambrojo, Juan" userId="c4dbc22d-fd14-4927-820f-43e105d7698e" providerId="ADAL" clId="{D4EB30A2-5A7F-4911-BDA1-42BE5D095035}" dt="2019-11-20T21:20:58.154" v="830" actId="6549"/>
          <ac:spMkLst>
            <pc:docMk/>
            <pc:sldMk cId="1661833602" sldId="1055"/>
            <ac:spMk id="2" creationId="{80956509-2ED8-4DC2-8E10-EA580E7289D9}"/>
          </ac:spMkLst>
        </pc:spChg>
      </pc:sldChg>
      <pc:sldChg chg="addSp delSp modSp">
        <pc:chgData name="Jurado Ambrojo, Juan" userId="c4dbc22d-fd14-4927-820f-43e105d7698e" providerId="ADAL" clId="{D4EB30A2-5A7F-4911-BDA1-42BE5D095035}" dt="2019-11-20T21:57:10.427" v="1182" actId="20577"/>
        <pc:sldMkLst>
          <pc:docMk/>
          <pc:sldMk cId="3765138547" sldId="1060"/>
        </pc:sldMkLst>
        <pc:spChg chg="mod">
          <ac:chgData name="Jurado Ambrojo, Juan" userId="c4dbc22d-fd14-4927-820f-43e105d7698e" providerId="ADAL" clId="{D4EB30A2-5A7F-4911-BDA1-42BE5D095035}" dt="2019-11-20T21:57:10.427" v="1182" actId="20577"/>
          <ac:spMkLst>
            <pc:docMk/>
            <pc:sldMk cId="3765138547" sldId="1060"/>
            <ac:spMk id="2" creationId="{80956509-2ED8-4DC2-8E10-EA580E7289D9}"/>
          </ac:spMkLst>
        </pc:spChg>
        <pc:spChg chg="add del">
          <ac:chgData name="Jurado Ambrojo, Juan" userId="c4dbc22d-fd14-4927-820f-43e105d7698e" providerId="ADAL" clId="{D4EB30A2-5A7F-4911-BDA1-42BE5D095035}" dt="2019-11-20T09:16:01.963" v="179"/>
          <ac:spMkLst>
            <pc:docMk/>
            <pc:sldMk cId="3765138547" sldId="1060"/>
            <ac:spMk id="21" creationId="{22D46850-9EAF-435F-BEF5-80037F2ABE64}"/>
          </ac:spMkLst>
        </pc:spChg>
      </pc:sldChg>
      <pc:sldChg chg="addSp delSp modSp">
        <pc:chgData name="Jurado Ambrojo, Juan" userId="c4dbc22d-fd14-4927-820f-43e105d7698e" providerId="ADAL" clId="{D4EB30A2-5A7F-4911-BDA1-42BE5D095035}" dt="2019-11-25T17:42:40.967" v="1443" actId="478"/>
        <pc:sldMkLst>
          <pc:docMk/>
          <pc:sldMk cId="4094220625" sldId="1061"/>
        </pc:sldMkLst>
        <pc:spChg chg="mod">
          <ac:chgData name="Jurado Ambrojo, Juan" userId="c4dbc22d-fd14-4927-820f-43e105d7698e" providerId="ADAL" clId="{D4EB30A2-5A7F-4911-BDA1-42BE5D095035}" dt="2019-11-20T21:55:27.127" v="982" actId="13926"/>
          <ac:spMkLst>
            <pc:docMk/>
            <pc:sldMk cId="4094220625" sldId="1061"/>
            <ac:spMk id="10" creationId="{F47F0825-4ACE-46A7-8425-BF8E39D90D13}"/>
          </ac:spMkLst>
        </pc:spChg>
        <pc:spChg chg="add del mod">
          <ac:chgData name="Jurado Ambrojo, Juan" userId="c4dbc22d-fd14-4927-820f-43e105d7698e" providerId="ADAL" clId="{D4EB30A2-5A7F-4911-BDA1-42BE5D095035}" dt="2019-11-25T17:42:40.967" v="1443" actId="478"/>
          <ac:spMkLst>
            <pc:docMk/>
            <pc:sldMk cId="4094220625" sldId="1061"/>
            <ac:spMk id="15" creationId="{66FDFA0D-345F-464C-908A-FABE2BE062EA}"/>
          </ac:spMkLst>
        </pc:spChg>
        <pc:picChg chg="del mod">
          <ac:chgData name="Jurado Ambrojo, Juan" userId="c4dbc22d-fd14-4927-820f-43e105d7698e" providerId="ADAL" clId="{D4EB30A2-5A7F-4911-BDA1-42BE5D095035}" dt="2019-11-20T21:54:19.806" v="887" actId="478"/>
          <ac:picMkLst>
            <pc:docMk/>
            <pc:sldMk cId="4094220625" sldId="1061"/>
            <ac:picMk id="2" creationId="{E3EF6E1B-93DD-4368-A017-3649BBF5850D}"/>
          </ac:picMkLst>
        </pc:picChg>
        <pc:picChg chg="del">
          <ac:chgData name="Jurado Ambrojo, Juan" userId="c4dbc22d-fd14-4927-820f-43e105d7698e" providerId="ADAL" clId="{D4EB30A2-5A7F-4911-BDA1-42BE5D095035}" dt="2019-11-20T21:54:20.461" v="888" actId="478"/>
          <ac:picMkLst>
            <pc:docMk/>
            <pc:sldMk cId="4094220625" sldId="1061"/>
            <ac:picMk id="3" creationId="{B8B5C182-1D0F-4AA8-B871-C6F502138587}"/>
          </ac:picMkLst>
        </pc:picChg>
        <pc:picChg chg="mod">
          <ac:chgData name="Jurado Ambrojo, Juan" userId="c4dbc22d-fd14-4927-820f-43e105d7698e" providerId="ADAL" clId="{D4EB30A2-5A7F-4911-BDA1-42BE5D095035}" dt="2019-11-20T21:54:42.219" v="922" actId="1035"/>
          <ac:picMkLst>
            <pc:docMk/>
            <pc:sldMk cId="4094220625" sldId="1061"/>
            <ac:picMk id="4" creationId="{05E2D644-0E1E-4043-81FB-FBD6A972D032}"/>
          </ac:picMkLst>
        </pc:picChg>
      </pc:sldChg>
      <pc:sldChg chg="modSp">
        <pc:chgData name="Jurado Ambrojo, Juan" userId="c4dbc22d-fd14-4927-820f-43e105d7698e" providerId="ADAL" clId="{D4EB30A2-5A7F-4911-BDA1-42BE5D095035}" dt="2019-11-25T17:41:55.210" v="1408" actId="20577"/>
        <pc:sldMkLst>
          <pc:docMk/>
          <pc:sldMk cId="3510132909" sldId="1062"/>
        </pc:sldMkLst>
        <pc:spChg chg="mod">
          <ac:chgData name="Jurado Ambrojo, Juan" userId="c4dbc22d-fd14-4927-820f-43e105d7698e" providerId="ADAL" clId="{D4EB30A2-5A7F-4911-BDA1-42BE5D095035}" dt="2019-11-25T17:41:55.210" v="1408" actId="20577"/>
          <ac:spMkLst>
            <pc:docMk/>
            <pc:sldMk cId="3510132909" sldId="1062"/>
            <ac:spMk id="2" creationId="{80956509-2ED8-4DC2-8E10-EA580E7289D9}"/>
          </ac:spMkLst>
        </pc:spChg>
      </pc:sldChg>
      <pc:sldChg chg="delSp modSp">
        <pc:chgData name="Jurado Ambrojo, Juan" userId="c4dbc22d-fd14-4927-820f-43e105d7698e" providerId="ADAL" clId="{D4EB30A2-5A7F-4911-BDA1-42BE5D095035}" dt="2019-11-21T18:53:17.414" v="1197" actId="14100"/>
        <pc:sldMkLst>
          <pc:docMk/>
          <pc:sldMk cId="836105676" sldId="1063"/>
        </pc:sldMkLst>
        <pc:picChg chg="del mod">
          <ac:chgData name="Jurado Ambrojo, Juan" userId="c4dbc22d-fd14-4927-820f-43e105d7698e" providerId="ADAL" clId="{D4EB30A2-5A7F-4911-BDA1-42BE5D095035}" dt="2019-11-21T18:49:30.850" v="1189" actId="478"/>
          <ac:picMkLst>
            <pc:docMk/>
            <pc:sldMk cId="836105676" sldId="1063"/>
            <ac:picMk id="2" creationId="{9423E75D-64CF-46E6-9F9A-E5E931782C15}"/>
          </ac:picMkLst>
        </pc:picChg>
        <pc:picChg chg="del">
          <ac:chgData name="Jurado Ambrojo, Juan" userId="c4dbc22d-fd14-4927-820f-43e105d7698e" providerId="ADAL" clId="{D4EB30A2-5A7F-4911-BDA1-42BE5D095035}" dt="2019-11-21T18:48:57.568" v="1184" actId="478"/>
          <ac:picMkLst>
            <pc:docMk/>
            <pc:sldMk cId="836105676" sldId="1063"/>
            <ac:picMk id="3" creationId="{4867375F-AE3E-4A2A-8538-27CA0705EB02}"/>
          </ac:picMkLst>
        </pc:picChg>
        <pc:picChg chg="del mod">
          <ac:chgData name="Jurado Ambrojo, Juan" userId="c4dbc22d-fd14-4927-820f-43e105d7698e" providerId="ADAL" clId="{D4EB30A2-5A7F-4911-BDA1-42BE5D095035}" dt="2019-11-21T18:53:14.701" v="1196" actId="478"/>
          <ac:picMkLst>
            <pc:docMk/>
            <pc:sldMk cId="836105676" sldId="1063"/>
            <ac:picMk id="4" creationId="{97E2DDD0-4033-4F87-B52F-7C28180A1675}"/>
          </ac:picMkLst>
        </pc:picChg>
        <pc:picChg chg="mod">
          <ac:chgData name="Jurado Ambrojo, Juan" userId="c4dbc22d-fd14-4927-820f-43e105d7698e" providerId="ADAL" clId="{D4EB30A2-5A7F-4911-BDA1-42BE5D095035}" dt="2019-11-21T18:53:17.414" v="1197" actId="14100"/>
          <ac:picMkLst>
            <pc:docMk/>
            <pc:sldMk cId="836105676" sldId="1063"/>
            <ac:picMk id="5" creationId="{99C7F643-C29C-4852-B490-27883C268D4D}"/>
          </ac:picMkLst>
        </pc:picChg>
      </pc:sldChg>
      <pc:sldMasterChg chg="modSp">
        <pc:chgData name="Jurado Ambrojo, Juan" userId="c4dbc22d-fd14-4927-820f-43e105d7698e" providerId="ADAL" clId="{D4EB30A2-5A7F-4911-BDA1-42BE5D095035}" dt="2019-11-20T21:16:06.199" v="663" actId="20577"/>
        <pc:sldMasterMkLst>
          <pc:docMk/>
          <pc:sldMasterMk cId="889441634" sldId="2147483695"/>
        </pc:sldMasterMkLst>
        <pc:spChg chg="mod">
          <ac:chgData name="Jurado Ambrojo, Juan" userId="c4dbc22d-fd14-4927-820f-43e105d7698e" providerId="ADAL" clId="{D4EB30A2-5A7F-4911-BDA1-42BE5D095035}" dt="2019-11-20T21:16:06.199" v="663" actId="20577"/>
          <ac:spMkLst>
            <pc:docMk/>
            <pc:sldMasterMk cId="889441634" sldId="2147483695"/>
            <ac:spMk id="5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3FD903-20BC-4BCE-8886-6A4609DBA72E}" type="slidenum">
              <a:rPr lang="es-ES_tradnl" altLang="es-ES"/>
              <a:pPr>
                <a:defRPr/>
              </a:pPr>
              <a:t>‹#›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1241605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/>
              <a:t>Haga clic para modificar el estilo de texto del patrón</a:t>
            </a:r>
          </a:p>
          <a:p>
            <a:pPr lvl="1"/>
            <a:r>
              <a:rPr lang="es-ES_tradnl" noProof="0"/>
              <a:t>Segundo nivel</a:t>
            </a:r>
          </a:p>
          <a:p>
            <a:pPr lvl="2"/>
            <a:r>
              <a:rPr lang="es-ES_tradnl" noProof="0"/>
              <a:t>Tercer nivel</a:t>
            </a:r>
          </a:p>
          <a:p>
            <a:pPr lvl="3"/>
            <a:r>
              <a:rPr lang="es-ES_tradnl" noProof="0"/>
              <a:t>Cuarto nivel</a:t>
            </a:r>
          </a:p>
          <a:p>
            <a:pPr lvl="4"/>
            <a:r>
              <a:rPr lang="es-ES_tradnl" noProof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CE5D6EC-C925-4D0D-937F-820EFB1BEF9D}" type="slidenum">
              <a:rPr lang="es-ES_tradnl" altLang="es-ES"/>
              <a:pPr>
                <a:defRPr/>
              </a:pPr>
              <a:t>‹#›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2989037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2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3512733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11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1636519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3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77539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4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577216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5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387202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6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927703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7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35102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8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5288659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9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17997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5D6EC-C925-4D0D-937F-820EFB1BEF9D}" type="slidenum">
              <a:rPr lang="es-ES_tradnl" altLang="es-ES" smtClean="0"/>
              <a:pPr>
                <a:defRPr/>
              </a:pPr>
              <a:t>10</a:t>
            </a:fld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2736511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 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serviciotecnico-10.es/wp-content/uploads/2016/06/sas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10" y="287613"/>
            <a:ext cx="2038189" cy="44224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 userDrawn="1"/>
        </p:nvGrpSpPr>
        <p:grpSpPr>
          <a:xfrm>
            <a:off x="6970022" y="303392"/>
            <a:ext cx="1521165" cy="441460"/>
            <a:chOff x="465138" y="401986"/>
            <a:chExt cx="2182663" cy="633435"/>
          </a:xfrm>
        </p:grpSpPr>
        <p:pic>
          <p:nvPicPr>
            <p:cNvPr id="12" name="Picture 11"/>
            <p:cNvPicPr>
              <a:picLocks noChangeAspect="1" noChangeArrowheads="1"/>
            </p:cNvPicPr>
            <p:nvPr userDrawn="1"/>
          </p:nvPicPr>
          <p:blipFill>
            <a:blip r:embed="rId3">
              <a:lum bright="-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38" y="650103"/>
              <a:ext cx="2182663" cy="385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Freeform 12"/>
            <p:cNvSpPr/>
            <p:nvPr/>
          </p:nvSpPr>
          <p:spPr>
            <a:xfrm>
              <a:off x="1746987" y="401986"/>
              <a:ext cx="210120" cy="215132"/>
            </a:xfrm>
            <a:custGeom>
              <a:avLst/>
              <a:gdLst>
                <a:gd name="connsiteX0" fmla="*/ 0 w 4457700"/>
                <a:gd name="connsiteY0" fmla="*/ 0 h 4552950"/>
                <a:gd name="connsiteX1" fmla="*/ 4457700 w 4457700"/>
                <a:gd name="connsiteY1" fmla="*/ 1828800 h 4552950"/>
                <a:gd name="connsiteX2" fmla="*/ 4457700 w 4457700"/>
                <a:gd name="connsiteY2" fmla="*/ 2743200 h 4552950"/>
                <a:gd name="connsiteX3" fmla="*/ 0 w 4457700"/>
                <a:gd name="connsiteY3" fmla="*/ 4552950 h 4552950"/>
                <a:gd name="connsiteX4" fmla="*/ 0 w 4457700"/>
                <a:gd name="connsiteY4" fmla="*/ 3543300 h 4552950"/>
                <a:gd name="connsiteX5" fmla="*/ 3282950 w 4457700"/>
                <a:gd name="connsiteY5" fmla="*/ 2286000 h 4552950"/>
                <a:gd name="connsiteX6" fmla="*/ 0 w 4457700"/>
                <a:gd name="connsiteY6" fmla="*/ 1016000 h 4552950"/>
                <a:gd name="connsiteX7" fmla="*/ 0 w 4457700"/>
                <a:gd name="connsiteY7" fmla="*/ 0 h 4552950"/>
                <a:gd name="connsiteX0" fmla="*/ 0 w 4457700"/>
                <a:gd name="connsiteY0" fmla="*/ 0 h 4552950"/>
                <a:gd name="connsiteX1" fmla="*/ 4457700 w 4457700"/>
                <a:gd name="connsiteY1" fmla="*/ 1824037 h 4552950"/>
                <a:gd name="connsiteX2" fmla="*/ 4457700 w 4457700"/>
                <a:gd name="connsiteY2" fmla="*/ 2743200 h 4552950"/>
                <a:gd name="connsiteX3" fmla="*/ 0 w 4457700"/>
                <a:gd name="connsiteY3" fmla="*/ 4552950 h 4552950"/>
                <a:gd name="connsiteX4" fmla="*/ 0 w 4457700"/>
                <a:gd name="connsiteY4" fmla="*/ 3543300 h 4552950"/>
                <a:gd name="connsiteX5" fmla="*/ 3282950 w 4457700"/>
                <a:gd name="connsiteY5" fmla="*/ 2286000 h 4552950"/>
                <a:gd name="connsiteX6" fmla="*/ 0 w 4457700"/>
                <a:gd name="connsiteY6" fmla="*/ 1016000 h 4552950"/>
                <a:gd name="connsiteX7" fmla="*/ 0 w 4457700"/>
                <a:gd name="connsiteY7" fmla="*/ 0 h 4552950"/>
                <a:gd name="connsiteX0" fmla="*/ 0 w 4457700"/>
                <a:gd name="connsiteY0" fmla="*/ 0 h 4552950"/>
                <a:gd name="connsiteX1" fmla="*/ 4457700 w 4457700"/>
                <a:gd name="connsiteY1" fmla="*/ 1816893 h 4552950"/>
                <a:gd name="connsiteX2" fmla="*/ 4457700 w 4457700"/>
                <a:gd name="connsiteY2" fmla="*/ 2743200 h 4552950"/>
                <a:gd name="connsiteX3" fmla="*/ 0 w 4457700"/>
                <a:gd name="connsiteY3" fmla="*/ 4552950 h 4552950"/>
                <a:gd name="connsiteX4" fmla="*/ 0 w 4457700"/>
                <a:gd name="connsiteY4" fmla="*/ 3543300 h 4552950"/>
                <a:gd name="connsiteX5" fmla="*/ 3282950 w 4457700"/>
                <a:gd name="connsiteY5" fmla="*/ 2286000 h 4552950"/>
                <a:gd name="connsiteX6" fmla="*/ 0 w 4457700"/>
                <a:gd name="connsiteY6" fmla="*/ 1016000 h 4552950"/>
                <a:gd name="connsiteX7" fmla="*/ 0 w 4457700"/>
                <a:gd name="connsiteY7" fmla="*/ 0 h 4552950"/>
                <a:gd name="connsiteX0" fmla="*/ 0 w 4462462"/>
                <a:gd name="connsiteY0" fmla="*/ 0 h 4552950"/>
                <a:gd name="connsiteX1" fmla="*/ 4462462 w 4462462"/>
                <a:gd name="connsiteY1" fmla="*/ 1819275 h 4552950"/>
                <a:gd name="connsiteX2" fmla="*/ 4457700 w 4462462"/>
                <a:gd name="connsiteY2" fmla="*/ 2743200 h 4552950"/>
                <a:gd name="connsiteX3" fmla="*/ 0 w 4462462"/>
                <a:gd name="connsiteY3" fmla="*/ 4552950 h 4552950"/>
                <a:gd name="connsiteX4" fmla="*/ 0 w 4462462"/>
                <a:gd name="connsiteY4" fmla="*/ 3543300 h 4552950"/>
                <a:gd name="connsiteX5" fmla="*/ 3282950 w 4462462"/>
                <a:gd name="connsiteY5" fmla="*/ 2286000 h 4552950"/>
                <a:gd name="connsiteX6" fmla="*/ 0 w 4462462"/>
                <a:gd name="connsiteY6" fmla="*/ 1016000 h 4552950"/>
                <a:gd name="connsiteX7" fmla="*/ 0 w 4462462"/>
                <a:gd name="connsiteY7" fmla="*/ 0 h 4552950"/>
                <a:gd name="connsiteX0" fmla="*/ 0 w 4462921"/>
                <a:gd name="connsiteY0" fmla="*/ 0 h 4552950"/>
                <a:gd name="connsiteX1" fmla="*/ 4462462 w 4462921"/>
                <a:gd name="connsiteY1" fmla="*/ 1819275 h 4552950"/>
                <a:gd name="connsiteX2" fmla="*/ 4462463 w 4462921"/>
                <a:gd name="connsiteY2" fmla="*/ 2747962 h 4552950"/>
                <a:gd name="connsiteX3" fmla="*/ 0 w 4462921"/>
                <a:gd name="connsiteY3" fmla="*/ 4552950 h 4552950"/>
                <a:gd name="connsiteX4" fmla="*/ 0 w 4462921"/>
                <a:gd name="connsiteY4" fmla="*/ 3543300 h 4552950"/>
                <a:gd name="connsiteX5" fmla="*/ 3282950 w 4462921"/>
                <a:gd name="connsiteY5" fmla="*/ 2286000 h 4552950"/>
                <a:gd name="connsiteX6" fmla="*/ 0 w 4462921"/>
                <a:gd name="connsiteY6" fmla="*/ 1016000 h 4552950"/>
                <a:gd name="connsiteX7" fmla="*/ 0 w 4462921"/>
                <a:gd name="connsiteY7" fmla="*/ 0 h 4552950"/>
                <a:gd name="connsiteX0" fmla="*/ 0 w 4462921"/>
                <a:gd name="connsiteY0" fmla="*/ 0 h 4552950"/>
                <a:gd name="connsiteX1" fmla="*/ 4462462 w 4462921"/>
                <a:gd name="connsiteY1" fmla="*/ 1819275 h 4552950"/>
                <a:gd name="connsiteX2" fmla="*/ 4462463 w 4462921"/>
                <a:gd name="connsiteY2" fmla="*/ 2747962 h 4552950"/>
                <a:gd name="connsiteX3" fmla="*/ 0 w 4462921"/>
                <a:gd name="connsiteY3" fmla="*/ 4552950 h 4552950"/>
                <a:gd name="connsiteX4" fmla="*/ 0 w 4462921"/>
                <a:gd name="connsiteY4" fmla="*/ 3543300 h 4552950"/>
                <a:gd name="connsiteX5" fmla="*/ 3282950 w 4462921"/>
                <a:gd name="connsiteY5" fmla="*/ 2286000 h 4552950"/>
                <a:gd name="connsiteX6" fmla="*/ 0 w 4462921"/>
                <a:gd name="connsiteY6" fmla="*/ 1016000 h 4552950"/>
                <a:gd name="connsiteX7" fmla="*/ 0 w 4462921"/>
                <a:gd name="connsiteY7" fmla="*/ 0 h 4552950"/>
                <a:gd name="connsiteX0" fmla="*/ 0 w 4462921"/>
                <a:gd name="connsiteY0" fmla="*/ 0 h 4560094"/>
                <a:gd name="connsiteX1" fmla="*/ 4462462 w 4462921"/>
                <a:gd name="connsiteY1" fmla="*/ 1819275 h 4560094"/>
                <a:gd name="connsiteX2" fmla="*/ 4462463 w 4462921"/>
                <a:gd name="connsiteY2" fmla="*/ 2747962 h 4560094"/>
                <a:gd name="connsiteX3" fmla="*/ 2381 w 4462921"/>
                <a:gd name="connsiteY3" fmla="*/ 4560094 h 4560094"/>
                <a:gd name="connsiteX4" fmla="*/ 0 w 4462921"/>
                <a:gd name="connsiteY4" fmla="*/ 3543300 h 4560094"/>
                <a:gd name="connsiteX5" fmla="*/ 3282950 w 4462921"/>
                <a:gd name="connsiteY5" fmla="*/ 2286000 h 4560094"/>
                <a:gd name="connsiteX6" fmla="*/ 0 w 4462921"/>
                <a:gd name="connsiteY6" fmla="*/ 1016000 h 4560094"/>
                <a:gd name="connsiteX7" fmla="*/ 0 w 4462921"/>
                <a:gd name="connsiteY7" fmla="*/ 0 h 4560094"/>
                <a:gd name="connsiteX0" fmla="*/ 0 w 4462921"/>
                <a:gd name="connsiteY0" fmla="*/ 0 h 4560094"/>
                <a:gd name="connsiteX1" fmla="*/ 4462462 w 4462921"/>
                <a:gd name="connsiteY1" fmla="*/ 1819275 h 4560094"/>
                <a:gd name="connsiteX2" fmla="*/ 4462463 w 4462921"/>
                <a:gd name="connsiteY2" fmla="*/ 2747962 h 4560094"/>
                <a:gd name="connsiteX3" fmla="*/ 2381 w 4462921"/>
                <a:gd name="connsiteY3" fmla="*/ 4560094 h 4560094"/>
                <a:gd name="connsiteX4" fmla="*/ 0 w 4462921"/>
                <a:gd name="connsiteY4" fmla="*/ 3543300 h 4560094"/>
                <a:gd name="connsiteX5" fmla="*/ 3275807 w 4462921"/>
                <a:gd name="connsiteY5" fmla="*/ 2286000 h 4560094"/>
                <a:gd name="connsiteX6" fmla="*/ 0 w 4462921"/>
                <a:gd name="connsiteY6" fmla="*/ 1016000 h 4560094"/>
                <a:gd name="connsiteX7" fmla="*/ 0 w 4462921"/>
                <a:gd name="connsiteY7" fmla="*/ 0 h 4560094"/>
                <a:gd name="connsiteX0" fmla="*/ 0 w 4462921"/>
                <a:gd name="connsiteY0" fmla="*/ 0 h 4557713"/>
                <a:gd name="connsiteX1" fmla="*/ 4462462 w 4462921"/>
                <a:gd name="connsiteY1" fmla="*/ 1819275 h 4557713"/>
                <a:gd name="connsiteX2" fmla="*/ 4462463 w 4462921"/>
                <a:gd name="connsiteY2" fmla="*/ 2747962 h 4557713"/>
                <a:gd name="connsiteX3" fmla="*/ 2381 w 4462921"/>
                <a:gd name="connsiteY3" fmla="*/ 4557713 h 4557713"/>
                <a:gd name="connsiteX4" fmla="*/ 0 w 4462921"/>
                <a:gd name="connsiteY4" fmla="*/ 3543300 h 4557713"/>
                <a:gd name="connsiteX5" fmla="*/ 3275807 w 4462921"/>
                <a:gd name="connsiteY5" fmla="*/ 2286000 h 4557713"/>
                <a:gd name="connsiteX6" fmla="*/ 0 w 4462921"/>
                <a:gd name="connsiteY6" fmla="*/ 1016000 h 4557713"/>
                <a:gd name="connsiteX7" fmla="*/ 0 w 4462921"/>
                <a:gd name="connsiteY7" fmla="*/ 0 h 4557713"/>
                <a:gd name="connsiteX0" fmla="*/ 0 w 4462921"/>
                <a:gd name="connsiteY0" fmla="*/ 0 h 4562475"/>
                <a:gd name="connsiteX1" fmla="*/ 4462462 w 4462921"/>
                <a:gd name="connsiteY1" fmla="*/ 1819275 h 4562475"/>
                <a:gd name="connsiteX2" fmla="*/ 4462463 w 4462921"/>
                <a:gd name="connsiteY2" fmla="*/ 2747962 h 4562475"/>
                <a:gd name="connsiteX3" fmla="*/ 2381 w 4462921"/>
                <a:gd name="connsiteY3" fmla="*/ 4562475 h 4562475"/>
                <a:gd name="connsiteX4" fmla="*/ 0 w 4462921"/>
                <a:gd name="connsiteY4" fmla="*/ 3543300 h 4562475"/>
                <a:gd name="connsiteX5" fmla="*/ 3275807 w 4462921"/>
                <a:gd name="connsiteY5" fmla="*/ 2286000 h 4562475"/>
                <a:gd name="connsiteX6" fmla="*/ 0 w 4462921"/>
                <a:gd name="connsiteY6" fmla="*/ 1016000 h 4562475"/>
                <a:gd name="connsiteX7" fmla="*/ 0 w 4462921"/>
                <a:gd name="connsiteY7" fmla="*/ 0 h 4562475"/>
                <a:gd name="connsiteX0" fmla="*/ 2486 w 4465407"/>
                <a:gd name="connsiteY0" fmla="*/ 0 h 4564856"/>
                <a:gd name="connsiteX1" fmla="*/ 4464948 w 4465407"/>
                <a:gd name="connsiteY1" fmla="*/ 1819275 h 4564856"/>
                <a:gd name="connsiteX2" fmla="*/ 4464949 w 4465407"/>
                <a:gd name="connsiteY2" fmla="*/ 2747962 h 4564856"/>
                <a:gd name="connsiteX3" fmla="*/ 105 w 4465407"/>
                <a:gd name="connsiteY3" fmla="*/ 4564856 h 4564856"/>
                <a:gd name="connsiteX4" fmla="*/ 2486 w 4465407"/>
                <a:gd name="connsiteY4" fmla="*/ 3543300 h 4564856"/>
                <a:gd name="connsiteX5" fmla="*/ 3278293 w 4465407"/>
                <a:gd name="connsiteY5" fmla="*/ 2286000 h 4564856"/>
                <a:gd name="connsiteX6" fmla="*/ 2486 w 4465407"/>
                <a:gd name="connsiteY6" fmla="*/ 1016000 h 4564856"/>
                <a:gd name="connsiteX7" fmla="*/ 2486 w 4465407"/>
                <a:gd name="connsiteY7" fmla="*/ 0 h 4564856"/>
                <a:gd name="connsiteX0" fmla="*/ 2610 w 4465531"/>
                <a:gd name="connsiteY0" fmla="*/ 0 h 4564856"/>
                <a:gd name="connsiteX1" fmla="*/ 4465072 w 4465531"/>
                <a:gd name="connsiteY1" fmla="*/ 1819275 h 4564856"/>
                <a:gd name="connsiteX2" fmla="*/ 4465073 w 4465531"/>
                <a:gd name="connsiteY2" fmla="*/ 2747962 h 4564856"/>
                <a:gd name="connsiteX3" fmla="*/ 229 w 4465531"/>
                <a:gd name="connsiteY3" fmla="*/ 4564856 h 4564856"/>
                <a:gd name="connsiteX4" fmla="*/ 228 w 4465531"/>
                <a:gd name="connsiteY4" fmla="*/ 3545681 h 4564856"/>
                <a:gd name="connsiteX5" fmla="*/ 3278417 w 4465531"/>
                <a:gd name="connsiteY5" fmla="*/ 2286000 h 4564856"/>
                <a:gd name="connsiteX6" fmla="*/ 2610 w 4465531"/>
                <a:gd name="connsiteY6" fmla="*/ 1016000 h 4564856"/>
                <a:gd name="connsiteX7" fmla="*/ 2610 w 4465531"/>
                <a:gd name="connsiteY7" fmla="*/ 0 h 4564856"/>
                <a:gd name="connsiteX0" fmla="*/ 2610 w 4465531"/>
                <a:gd name="connsiteY0" fmla="*/ 0 h 4564856"/>
                <a:gd name="connsiteX1" fmla="*/ 4465072 w 4465531"/>
                <a:gd name="connsiteY1" fmla="*/ 1819275 h 4564856"/>
                <a:gd name="connsiteX2" fmla="*/ 4465073 w 4465531"/>
                <a:gd name="connsiteY2" fmla="*/ 2750343 h 4564856"/>
                <a:gd name="connsiteX3" fmla="*/ 229 w 4465531"/>
                <a:gd name="connsiteY3" fmla="*/ 4564856 h 4564856"/>
                <a:gd name="connsiteX4" fmla="*/ 228 w 4465531"/>
                <a:gd name="connsiteY4" fmla="*/ 3545681 h 4564856"/>
                <a:gd name="connsiteX5" fmla="*/ 3278417 w 4465531"/>
                <a:gd name="connsiteY5" fmla="*/ 2286000 h 4564856"/>
                <a:gd name="connsiteX6" fmla="*/ 2610 w 4465531"/>
                <a:gd name="connsiteY6" fmla="*/ 1016000 h 4564856"/>
                <a:gd name="connsiteX7" fmla="*/ 2610 w 4465531"/>
                <a:gd name="connsiteY7" fmla="*/ 0 h 4564856"/>
                <a:gd name="connsiteX0" fmla="*/ 2610 w 4465531"/>
                <a:gd name="connsiteY0" fmla="*/ 0 h 4564856"/>
                <a:gd name="connsiteX1" fmla="*/ 4465072 w 4465531"/>
                <a:gd name="connsiteY1" fmla="*/ 1819275 h 4564856"/>
                <a:gd name="connsiteX2" fmla="*/ 4465073 w 4465531"/>
                <a:gd name="connsiteY2" fmla="*/ 2755106 h 4564856"/>
                <a:gd name="connsiteX3" fmla="*/ 229 w 4465531"/>
                <a:gd name="connsiteY3" fmla="*/ 4564856 h 4564856"/>
                <a:gd name="connsiteX4" fmla="*/ 228 w 4465531"/>
                <a:gd name="connsiteY4" fmla="*/ 3545681 h 4564856"/>
                <a:gd name="connsiteX5" fmla="*/ 3278417 w 4465531"/>
                <a:gd name="connsiteY5" fmla="*/ 2286000 h 4564856"/>
                <a:gd name="connsiteX6" fmla="*/ 2610 w 4465531"/>
                <a:gd name="connsiteY6" fmla="*/ 1016000 h 4564856"/>
                <a:gd name="connsiteX7" fmla="*/ 2610 w 4465531"/>
                <a:gd name="connsiteY7" fmla="*/ 0 h 4564856"/>
                <a:gd name="connsiteX0" fmla="*/ 2610 w 4467453"/>
                <a:gd name="connsiteY0" fmla="*/ 0 h 4564856"/>
                <a:gd name="connsiteX1" fmla="*/ 4467453 w 4467453"/>
                <a:gd name="connsiteY1" fmla="*/ 1816894 h 4564856"/>
                <a:gd name="connsiteX2" fmla="*/ 4465073 w 4467453"/>
                <a:gd name="connsiteY2" fmla="*/ 2755106 h 4564856"/>
                <a:gd name="connsiteX3" fmla="*/ 229 w 4467453"/>
                <a:gd name="connsiteY3" fmla="*/ 4564856 h 4564856"/>
                <a:gd name="connsiteX4" fmla="*/ 228 w 4467453"/>
                <a:gd name="connsiteY4" fmla="*/ 3545681 h 4564856"/>
                <a:gd name="connsiteX5" fmla="*/ 3278417 w 4467453"/>
                <a:gd name="connsiteY5" fmla="*/ 2286000 h 4564856"/>
                <a:gd name="connsiteX6" fmla="*/ 2610 w 4467453"/>
                <a:gd name="connsiteY6" fmla="*/ 1016000 h 4564856"/>
                <a:gd name="connsiteX7" fmla="*/ 2610 w 4467453"/>
                <a:gd name="connsiteY7" fmla="*/ 0 h 4564856"/>
                <a:gd name="connsiteX0" fmla="*/ 2610 w 4467453"/>
                <a:gd name="connsiteY0" fmla="*/ 0 h 4564856"/>
                <a:gd name="connsiteX1" fmla="*/ 4467453 w 4467453"/>
                <a:gd name="connsiteY1" fmla="*/ 1816894 h 4564856"/>
                <a:gd name="connsiteX2" fmla="*/ 4465073 w 4467453"/>
                <a:gd name="connsiteY2" fmla="*/ 2755106 h 4564856"/>
                <a:gd name="connsiteX3" fmla="*/ 229 w 4467453"/>
                <a:gd name="connsiteY3" fmla="*/ 4564856 h 4564856"/>
                <a:gd name="connsiteX4" fmla="*/ 228 w 4467453"/>
                <a:gd name="connsiteY4" fmla="*/ 3545681 h 4564856"/>
                <a:gd name="connsiteX5" fmla="*/ 3278417 w 4467453"/>
                <a:gd name="connsiteY5" fmla="*/ 2286000 h 4564856"/>
                <a:gd name="connsiteX6" fmla="*/ 2610 w 4467453"/>
                <a:gd name="connsiteY6" fmla="*/ 1020763 h 4564856"/>
                <a:gd name="connsiteX7" fmla="*/ 2610 w 4467453"/>
                <a:gd name="connsiteY7" fmla="*/ 0 h 4564856"/>
                <a:gd name="connsiteX0" fmla="*/ 2610 w 4467453"/>
                <a:gd name="connsiteY0" fmla="*/ 0 h 4564856"/>
                <a:gd name="connsiteX1" fmla="*/ 4467453 w 4467453"/>
                <a:gd name="connsiteY1" fmla="*/ 1816894 h 4564856"/>
                <a:gd name="connsiteX2" fmla="*/ 4465073 w 4467453"/>
                <a:gd name="connsiteY2" fmla="*/ 2755106 h 4564856"/>
                <a:gd name="connsiteX3" fmla="*/ 229 w 4467453"/>
                <a:gd name="connsiteY3" fmla="*/ 4564856 h 4564856"/>
                <a:gd name="connsiteX4" fmla="*/ 228 w 4467453"/>
                <a:gd name="connsiteY4" fmla="*/ 3545681 h 4564856"/>
                <a:gd name="connsiteX5" fmla="*/ 3271273 w 4467453"/>
                <a:gd name="connsiteY5" fmla="*/ 2288382 h 4564856"/>
                <a:gd name="connsiteX6" fmla="*/ 2610 w 4467453"/>
                <a:gd name="connsiteY6" fmla="*/ 1020763 h 4564856"/>
                <a:gd name="connsiteX7" fmla="*/ 2610 w 4467453"/>
                <a:gd name="connsiteY7" fmla="*/ 0 h 4564856"/>
                <a:gd name="connsiteX0" fmla="*/ 2610 w 4467453"/>
                <a:gd name="connsiteY0" fmla="*/ 0 h 4564856"/>
                <a:gd name="connsiteX1" fmla="*/ 4467453 w 4467453"/>
                <a:gd name="connsiteY1" fmla="*/ 1816894 h 4564856"/>
                <a:gd name="connsiteX2" fmla="*/ 4465073 w 4467453"/>
                <a:gd name="connsiteY2" fmla="*/ 2755106 h 4564856"/>
                <a:gd name="connsiteX3" fmla="*/ 229 w 4467453"/>
                <a:gd name="connsiteY3" fmla="*/ 4564856 h 4564856"/>
                <a:gd name="connsiteX4" fmla="*/ 228 w 4467453"/>
                <a:gd name="connsiteY4" fmla="*/ 3545681 h 4564856"/>
                <a:gd name="connsiteX5" fmla="*/ 3271273 w 4467453"/>
                <a:gd name="connsiteY5" fmla="*/ 2288382 h 4564856"/>
                <a:gd name="connsiteX6" fmla="*/ 2610 w 4467453"/>
                <a:gd name="connsiteY6" fmla="*/ 1020763 h 4564856"/>
                <a:gd name="connsiteX7" fmla="*/ 2610 w 4467453"/>
                <a:gd name="connsiteY7" fmla="*/ 0 h 4564856"/>
                <a:gd name="connsiteX0" fmla="*/ 2610 w 4465530"/>
                <a:gd name="connsiteY0" fmla="*/ 0 h 4564856"/>
                <a:gd name="connsiteX1" fmla="*/ 4465071 w 4465530"/>
                <a:gd name="connsiteY1" fmla="*/ 1819275 h 4564856"/>
                <a:gd name="connsiteX2" fmla="*/ 4465073 w 4465530"/>
                <a:gd name="connsiteY2" fmla="*/ 2755106 h 4564856"/>
                <a:gd name="connsiteX3" fmla="*/ 229 w 4465530"/>
                <a:gd name="connsiteY3" fmla="*/ 4564856 h 4564856"/>
                <a:gd name="connsiteX4" fmla="*/ 228 w 4465530"/>
                <a:gd name="connsiteY4" fmla="*/ 3545681 h 4564856"/>
                <a:gd name="connsiteX5" fmla="*/ 3271273 w 4465530"/>
                <a:gd name="connsiteY5" fmla="*/ 2288382 h 4564856"/>
                <a:gd name="connsiteX6" fmla="*/ 2610 w 4465530"/>
                <a:gd name="connsiteY6" fmla="*/ 1020763 h 4564856"/>
                <a:gd name="connsiteX7" fmla="*/ 2610 w 4465530"/>
                <a:gd name="connsiteY7" fmla="*/ 0 h 4564856"/>
                <a:gd name="connsiteX0" fmla="*/ 2610 w 4465530"/>
                <a:gd name="connsiteY0" fmla="*/ 0 h 4564856"/>
                <a:gd name="connsiteX1" fmla="*/ 4465071 w 4465530"/>
                <a:gd name="connsiteY1" fmla="*/ 1812131 h 4564856"/>
                <a:gd name="connsiteX2" fmla="*/ 4465073 w 4465530"/>
                <a:gd name="connsiteY2" fmla="*/ 2755106 h 4564856"/>
                <a:gd name="connsiteX3" fmla="*/ 229 w 4465530"/>
                <a:gd name="connsiteY3" fmla="*/ 4564856 h 4564856"/>
                <a:gd name="connsiteX4" fmla="*/ 228 w 4465530"/>
                <a:gd name="connsiteY4" fmla="*/ 3545681 h 4564856"/>
                <a:gd name="connsiteX5" fmla="*/ 3271273 w 4465530"/>
                <a:gd name="connsiteY5" fmla="*/ 2288382 h 4564856"/>
                <a:gd name="connsiteX6" fmla="*/ 2610 w 4465530"/>
                <a:gd name="connsiteY6" fmla="*/ 1020763 h 4564856"/>
                <a:gd name="connsiteX7" fmla="*/ 2610 w 4465530"/>
                <a:gd name="connsiteY7" fmla="*/ 0 h 4564856"/>
                <a:gd name="connsiteX0" fmla="*/ 2610 w 4465530"/>
                <a:gd name="connsiteY0" fmla="*/ 0 h 4564856"/>
                <a:gd name="connsiteX1" fmla="*/ 4465071 w 4465530"/>
                <a:gd name="connsiteY1" fmla="*/ 1812131 h 4564856"/>
                <a:gd name="connsiteX2" fmla="*/ 4465073 w 4465530"/>
                <a:gd name="connsiteY2" fmla="*/ 2755106 h 4564856"/>
                <a:gd name="connsiteX3" fmla="*/ 229 w 4465530"/>
                <a:gd name="connsiteY3" fmla="*/ 4564856 h 4564856"/>
                <a:gd name="connsiteX4" fmla="*/ 228 w 4465530"/>
                <a:gd name="connsiteY4" fmla="*/ 3545681 h 4564856"/>
                <a:gd name="connsiteX5" fmla="*/ 3271273 w 4465530"/>
                <a:gd name="connsiteY5" fmla="*/ 2288382 h 4564856"/>
                <a:gd name="connsiteX6" fmla="*/ 2610 w 4465530"/>
                <a:gd name="connsiteY6" fmla="*/ 1023145 h 4564856"/>
                <a:gd name="connsiteX7" fmla="*/ 2610 w 4465530"/>
                <a:gd name="connsiteY7" fmla="*/ 0 h 4564856"/>
                <a:gd name="connsiteX0" fmla="*/ 2610 w 4465530"/>
                <a:gd name="connsiteY0" fmla="*/ 0 h 4564856"/>
                <a:gd name="connsiteX1" fmla="*/ 4465071 w 4465530"/>
                <a:gd name="connsiteY1" fmla="*/ 1812131 h 4564856"/>
                <a:gd name="connsiteX2" fmla="*/ 4465073 w 4465530"/>
                <a:gd name="connsiteY2" fmla="*/ 2755106 h 4564856"/>
                <a:gd name="connsiteX3" fmla="*/ 229 w 4465530"/>
                <a:gd name="connsiteY3" fmla="*/ 4564856 h 4564856"/>
                <a:gd name="connsiteX4" fmla="*/ 228 w 4465530"/>
                <a:gd name="connsiteY4" fmla="*/ 3545681 h 4564856"/>
                <a:gd name="connsiteX5" fmla="*/ 3264129 w 4465530"/>
                <a:gd name="connsiteY5" fmla="*/ 2288382 h 4564856"/>
                <a:gd name="connsiteX6" fmla="*/ 2610 w 4465530"/>
                <a:gd name="connsiteY6" fmla="*/ 1023145 h 4564856"/>
                <a:gd name="connsiteX7" fmla="*/ 2610 w 4465530"/>
                <a:gd name="connsiteY7" fmla="*/ 0 h 4564856"/>
                <a:gd name="connsiteX0" fmla="*/ 0 w 4467986"/>
                <a:gd name="connsiteY0" fmla="*/ 0 h 4564856"/>
                <a:gd name="connsiteX1" fmla="*/ 4467527 w 4467986"/>
                <a:gd name="connsiteY1" fmla="*/ 1812131 h 4564856"/>
                <a:gd name="connsiteX2" fmla="*/ 4467529 w 4467986"/>
                <a:gd name="connsiteY2" fmla="*/ 2755106 h 4564856"/>
                <a:gd name="connsiteX3" fmla="*/ 2685 w 4467986"/>
                <a:gd name="connsiteY3" fmla="*/ 4564856 h 4564856"/>
                <a:gd name="connsiteX4" fmla="*/ 2684 w 4467986"/>
                <a:gd name="connsiteY4" fmla="*/ 3545681 h 4564856"/>
                <a:gd name="connsiteX5" fmla="*/ 3266585 w 4467986"/>
                <a:gd name="connsiteY5" fmla="*/ 2288382 h 4564856"/>
                <a:gd name="connsiteX6" fmla="*/ 5066 w 4467986"/>
                <a:gd name="connsiteY6" fmla="*/ 1023145 h 4564856"/>
                <a:gd name="connsiteX7" fmla="*/ 0 w 4467986"/>
                <a:gd name="connsiteY7" fmla="*/ 0 h 4564856"/>
                <a:gd name="connsiteX0" fmla="*/ 0 w 4467986"/>
                <a:gd name="connsiteY0" fmla="*/ 0 h 4564856"/>
                <a:gd name="connsiteX1" fmla="*/ 4467527 w 4467986"/>
                <a:gd name="connsiteY1" fmla="*/ 1812131 h 4564856"/>
                <a:gd name="connsiteX2" fmla="*/ 4467529 w 4467986"/>
                <a:gd name="connsiteY2" fmla="*/ 2755106 h 4564856"/>
                <a:gd name="connsiteX3" fmla="*/ 2685 w 4467986"/>
                <a:gd name="connsiteY3" fmla="*/ 4564856 h 4564856"/>
                <a:gd name="connsiteX4" fmla="*/ 2684 w 4467986"/>
                <a:gd name="connsiteY4" fmla="*/ 3545681 h 4564856"/>
                <a:gd name="connsiteX5" fmla="*/ 3266585 w 4467986"/>
                <a:gd name="connsiteY5" fmla="*/ 2288382 h 4564856"/>
                <a:gd name="connsiteX6" fmla="*/ 2533 w 4467986"/>
                <a:gd name="connsiteY6" fmla="*/ 1018079 h 4564856"/>
                <a:gd name="connsiteX7" fmla="*/ 0 w 4467986"/>
                <a:gd name="connsiteY7" fmla="*/ 0 h 4564856"/>
                <a:gd name="connsiteX0" fmla="*/ 0 w 4467986"/>
                <a:gd name="connsiteY0" fmla="*/ 0 h 4564856"/>
                <a:gd name="connsiteX1" fmla="*/ 4467527 w 4467986"/>
                <a:gd name="connsiteY1" fmla="*/ 1812131 h 4564856"/>
                <a:gd name="connsiteX2" fmla="*/ 4467529 w 4467986"/>
                <a:gd name="connsiteY2" fmla="*/ 2755106 h 4564856"/>
                <a:gd name="connsiteX3" fmla="*/ 2685 w 4467986"/>
                <a:gd name="connsiteY3" fmla="*/ 4564856 h 4564856"/>
                <a:gd name="connsiteX4" fmla="*/ 2684 w 4467986"/>
                <a:gd name="connsiteY4" fmla="*/ 3545681 h 4564856"/>
                <a:gd name="connsiteX5" fmla="*/ 3266585 w 4467986"/>
                <a:gd name="connsiteY5" fmla="*/ 2288382 h 4564856"/>
                <a:gd name="connsiteX6" fmla="*/ 2533 w 4467986"/>
                <a:gd name="connsiteY6" fmla="*/ 1023145 h 4564856"/>
                <a:gd name="connsiteX7" fmla="*/ 0 w 4467986"/>
                <a:gd name="connsiteY7" fmla="*/ 0 h 4564856"/>
                <a:gd name="connsiteX0" fmla="*/ 0 w 4467986"/>
                <a:gd name="connsiteY0" fmla="*/ 0 h 4567262"/>
                <a:gd name="connsiteX1" fmla="*/ 4467527 w 4467986"/>
                <a:gd name="connsiteY1" fmla="*/ 1814537 h 4567262"/>
                <a:gd name="connsiteX2" fmla="*/ 4467529 w 4467986"/>
                <a:gd name="connsiteY2" fmla="*/ 2757512 h 4567262"/>
                <a:gd name="connsiteX3" fmla="*/ 2685 w 4467986"/>
                <a:gd name="connsiteY3" fmla="*/ 4567262 h 4567262"/>
                <a:gd name="connsiteX4" fmla="*/ 2684 w 4467986"/>
                <a:gd name="connsiteY4" fmla="*/ 3548087 h 4567262"/>
                <a:gd name="connsiteX5" fmla="*/ 3266585 w 4467986"/>
                <a:gd name="connsiteY5" fmla="*/ 2290788 h 4567262"/>
                <a:gd name="connsiteX6" fmla="*/ 2533 w 4467986"/>
                <a:gd name="connsiteY6" fmla="*/ 1025551 h 4567262"/>
                <a:gd name="connsiteX7" fmla="*/ 0 w 4467986"/>
                <a:gd name="connsiteY7" fmla="*/ 0 h 4567262"/>
                <a:gd name="connsiteX0" fmla="*/ 377 w 4465956"/>
                <a:gd name="connsiteY0" fmla="*/ 0 h 4569668"/>
                <a:gd name="connsiteX1" fmla="*/ 4465497 w 4465956"/>
                <a:gd name="connsiteY1" fmla="*/ 1816943 h 4569668"/>
                <a:gd name="connsiteX2" fmla="*/ 4465499 w 4465956"/>
                <a:gd name="connsiteY2" fmla="*/ 2759918 h 4569668"/>
                <a:gd name="connsiteX3" fmla="*/ 655 w 4465956"/>
                <a:gd name="connsiteY3" fmla="*/ 4569668 h 4569668"/>
                <a:gd name="connsiteX4" fmla="*/ 654 w 4465956"/>
                <a:gd name="connsiteY4" fmla="*/ 3550493 h 4569668"/>
                <a:gd name="connsiteX5" fmla="*/ 3264555 w 4465956"/>
                <a:gd name="connsiteY5" fmla="*/ 2293194 h 4569668"/>
                <a:gd name="connsiteX6" fmla="*/ 503 w 4465956"/>
                <a:gd name="connsiteY6" fmla="*/ 1027957 h 4569668"/>
                <a:gd name="connsiteX7" fmla="*/ 377 w 4465956"/>
                <a:gd name="connsiteY7" fmla="*/ 0 h 4569668"/>
                <a:gd name="connsiteX0" fmla="*/ 377 w 4465956"/>
                <a:gd name="connsiteY0" fmla="*/ 0 h 4569668"/>
                <a:gd name="connsiteX1" fmla="*/ 4465497 w 4465956"/>
                <a:gd name="connsiteY1" fmla="*/ 1816943 h 4569668"/>
                <a:gd name="connsiteX2" fmla="*/ 4465499 w 4465956"/>
                <a:gd name="connsiteY2" fmla="*/ 2759918 h 4569668"/>
                <a:gd name="connsiteX3" fmla="*/ 655 w 4465956"/>
                <a:gd name="connsiteY3" fmla="*/ 4569668 h 4569668"/>
                <a:gd name="connsiteX4" fmla="*/ 654 w 4465956"/>
                <a:gd name="connsiteY4" fmla="*/ 3548111 h 4569668"/>
                <a:gd name="connsiteX5" fmla="*/ 3264555 w 4465956"/>
                <a:gd name="connsiteY5" fmla="*/ 2293194 h 4569668"/>
                <a:gd name="connsiteX6" fmla="*/ 503 w 4465956"/>
                <a:gd name="connsiteY6" fmla="*/ 1027957 h 4569668"/>
                <a:gd name="connsiteX7" fmla="*/ 377 w 4465956"/>
                <a:gd name="connsiteY7" fmla="*/ 0 h 4569668"/>
                <a:gd name="connsiteX0" fmla="*/ 377 w 4465956"/>
                <a:gd name="connsiteY0" fmla="*/ 0 h 4569668"/>
                <a:gd name="connsiteX1" fmla="*/ 4465497 w 4465956"/>
                <a:gd name="connsiteY1" fmla="*/ 1816943 h 4569668"/>
                <a:gd name="connsiteX2" fmla="*/ 4465499 w 4465956"/>
                <a:gd name="connsiteY2" fmla="*/ 2759918 h 4569668"/>
                <a:gd name="connsiteX3" fmla="*/ 655 w 4465956"/>
                <a:gd name="connsiteY3" fmla="*/ 4569668 h 4569668"/>
                <a:gd name="connsiteX4" fmla="*/ 654 w 4465956"/>
                <a:gd name="connsiteY4" fmla="*/ 3548111 h 4569668"/>
                <a:gd name="connsiteX5" fmla="*/ 3257411 w 4465956"/>
                <a:gd name="connsiteY5" fmla="*/ 2293194 h 4569668"/>
                <a:gd name="connsiteX6" fmla="*/ 503 w 4465956"/>
                <a:gd name="connsiteY6" fmla="*/ 1027957 h 4569668"/>
                <a:gd name="connsiteX7" fmla="*/ 377 w 4465956"/>
                <a:gd name="connsiteY7" fmla="*/ 0 h 456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956" h="4569668">
                  <a:moveTo>
                    <a:pt x="377" y="0"/>
                  </a:moveTo>
                  <a:lnTo>
                    <a:pt x="4465497" y="1816943"/>
                  </a:lnTo>
                  <a:cubicBezTo>
                    <a:pt x="4463910" y="2124918"/>
                    <a:pt x="4467086" y="2451943"/>
                    <a:pt x="4465499" y="2759918"/>
                  </a:cubicBezTo>
                  <a:lnTo>
                    <a:pt x="655" y="4569668"/>
                  </a:lnTo>
                  <a:cubicBezTo>
                    <a:pt x="-139" y="4230737"/>
                    <a:pt x="1448" y="3887042"/>
                    <a:pt x="654" y="3548111"/>
                  </a:cubicBezTo>
                  <a:lnTo>
                    <a:pt x="3257411" y="2293194"/>
                  </a:lnTo>
                  <a:lnTo>
                    <a:pt x="503" y="1027957"/>
                  </a:lnTo>
                  <a:cubicBezTo>
                    <a:pt x="-1186" y="686909"/>
                    <a:pt x="2066" y="341048"/>
                    <a:pt x="377" y="0"/>
                  </a:cubicBezTo>
                  <a:close/>
                </a:path>
              </a:pathLst>
            </a:custGeom>
            <a:solidFill>
              <a:srgbClr val="0083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589372" y="3377661"/>
            <a:ext cx="145590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/>
            <a:r>
              <a:rPr lang="es-ES" sz="1200" b="0" dirty="0">
                <a:latin typeface="Arial Black" panose="020B0A04020102020204" pitchFamily="34" charset="0"/>
              </a:rPr>
              <a:t>Noviembre 2017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84082" y="1131148"/>
            <a:ext cx="4049352" cy="371935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81EC83-3005-45BD-B529-132AC97DA6A5}"/>
              </a:ext>
            </a:extLst>
          </p:cNvPr>
          <p:cNvSpPr/>
          <p:nvPr userDrawn="1"/>
        </p:nvSpPr>
        <p:spPr>
          <a:xfrm>
            <a:off x="493210" y="1953885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dirty="0">
                <a:latin typeface="Arial Black" panose="020B0A04020102020204" pitchFamily="34" charset="0"/>
              </a:rPr>
              <a:t>Personalización</a:t>
            </a:r>
          </a:p>
          <a:p>
            <a:r>
              <a:rPr lang="es-ES_tradnl" sz="2800" dirty="0">
                <a:latin typeface="Arial Black" panose="020B0A04020102020204" pitchFamily="34" charset="0"/>
              </a:rPr>
              <a:t>Provincial </a:t>
            </a:r>
          </a:p>
          <a:p>
            <a:r>
              <a:rPr lang="es-ES_tradnl" dirty="0">
                <a:latin typeface="Arial Black" panose="020B0A04020102020204" pitchFamily="34" charset="0"/>
              </a:rPr>
              <a:t>Servicio CSU</a:t>
            </a:r>
          </a:p>
        </p:txBody>
      </p:sp>
    </p:spTree>
    <p:extLst>
      <p:ext uri="{BB962C8B-B14F-4D97-AF65-F5344CB8AC3E}">
        <p14:creationId xmlns:p14="http://schemas.microsoft.com/office/powerpoint/2010/main" val="211875871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934586" y="204537"/>
            <a:ext cx="5737927" cy="733925"/>
          </a:xfrm>
        </p:spPr>
        <p:txBody>
          <a:bodyPr anchor="t"/>
          <a:lstStyle>
            <a:lvl1pPr>
              <a:defRPr sz="2400" b="0">
                <a:solidFill>
                  <a:schemeClr val="tx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68313" y="938462"/>
            <a:ext cx="8204200" cy="3483142"/>
          </a:xfrm>
          <a:prstGeom prst="rect">
            <a:avLst/>
          </a:prstGeom>
        </p:spPr>
        <p:txBody>
          <a:bodyPr lIns="0" rIns="72000"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9877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68313" y="871538"/>
            <a:ext cx="8204200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s-ES" sz="2100" b="1" kern="1200" dirty="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edit</a:t>
            </a:r>
            <a:r>
              <a:rPr lang="es-ES" dirty="0"/>
              <a:t> Master </a:t>
            </a:r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6187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Master: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>
            <a:grpSpLocks noChangeAspect="1"/>
          </p:cNvGrpSpPr>
          <p:nvPr userDrawn="1"/>
        </p:nvGrpSpPr>
        <p:grpSpPr>
          <a:xfrm>
            <a:off x="6222709" y="1613189"/>
            <a:ext cx="2435066" cy="2583041"/>
            <a:chOff x="3494539" y="1675327"/>
            <a:chExt cx="1371600" cy="1454950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94910" y="2243896"/>
              <a:ext cx="1371229" cy="886381"/>
            </a:xfrm>
            <a:custGeom>
              <a:avLst/>
              <a:gdLst>
                <a:gd name="T0" fmla="*/ 3374 w 3374"/>
                <a:gd name="T1" fmla="*/ 0 h 2181"/>
                <a:gd name="T2" fmla="*/ 0 w 3374"/>
                <a:gd name="T3" fmla="*/ 1398 h 2181"/>
                <a:gd name="T4" fmla="*/ 0 w 3374"/>
                <a:gd name="T5" fmla="*/ 2181 h 2181"/>
                <a:gd name="T6" fmla="*/ 3374 w 3374"/>
                <a:gd name="T7" fmla="*/ 782 h 2181"/>
                <a:gd name="T8" fmla="*/ 3374 w 3374"/>
                <a:gd name="T9" fmla="*/ 0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4" h="2181">
                  <a:moveTo>
                    <a:pt x="3374" y="0"/>
                  </a:moveTo>
                  <a:lnTo>
                    <a:pt x="0" y="1398"/>
                  </a:lnTo>
                  <a:lnTo>
                    <a:pt x="0" y="2181"/>
                  </a:lnTo>
                  <a:lnTo>
                    <a:pt x="3374" y="782"/>
                  </a:lnTo>
                  <a:lnTo>
                    <a:pt x="3374" y="0"/>
                  </a:lnTo>
                  <a:close/>
                </a:path>
              </a:pathLst>
            </a:custGeom>
            <a:gradFill>
              <a:gsLst>
                <a:gs pos="7000">
                  <a:srgbClr val="00F3FF"/>
                </a:gs>
                <a:gs pos="100000">
                  <a:srgbClr val="2800FF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494539" y="1675327"/>
              <a:ext cx="1371229" cy="886381"/>
            </a:xfrm>
            <a:custGeom>
              <a:avLst/>
              <a:gdLst>
                <a:gd name="T0" fmla="*/ 3374 w 3374"/>
                <a:gd name="T1" fmla="*/ 2181 h 2181"/>
                <a:gd name="T2" fmla="*/ 0 w 3374"/>
                <a:gd name="T3" fmla="*/ 782 h 2181"/>
                <a:gd name="T4" fmla="*/ 0 w 3374"/>
                <a:gd name="T5" fmla="*/ 0 h 2181"/>
                <a:gd name="T6" fmla="*/ 3374 w 3374"/>
                <a:gd name="T7" fmla="*/ 1399 h 2181"/>
                <a:gd name="T8" fmla="*/ 3374 w 3374"/>
                <a:gd name="T9" fmla="*/ 2181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4" h="2181">
                  <a:moveTo>
                    <a:pt x="3374" y="2181"/>
                  </a:moveTo>
                  <a:lnTo>
                    <a:pt x="0" y="782"/>
                  </a:lnTo>
                  <a:lnTo>
                    <a:pt x="0" y="0"/>
                  </a:lnTo>
                  <a:lnTo>
                    <a:pt x="3374" y="1399"/>
                  </a:lnTo>
                  <a:lnTo>
                    <a:pt x="3374" y="2181"/>
                  </a:lnTo>
                  <a:close/>
                </a:path>
              </a:pathLst>
            </a:custGeom>
            <a:solidFill>
              <a:srgbClr val="00BAFF"/>
            </a:solidFill>
            <a:ln w="65088" cap="rnd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5751" y="342900"/>
            <a:ext cx="4286249" cy="2314575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4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85750" y="2657477"/>
            <a:ext cx="4286250" cy="2371724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defRPr sz="3000" b="0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defRPr sz="1800" b="0" cap="none" baseline="0">
                <a:solidFill>
                  <a:schemeClr val="tx1"/>
                </a:solidFill>
                <a:latin typeface="+mn-lt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defRPr sz="1350" b="0" cap="none" baseline="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ct val="100000"/>
              </a:lnSpc>
              <a:buNone/>
              <a:defRPr sz="1350" b="0" cap="none" baseline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buNone/>
              <a:defRPr sz="1350" b="0" cap="none" baseline="0">
                <a:solidFill>
                  <a:schemeClr val="tx1"/>
                </a:solidFill>
                <a:latin typeface="+mn-lt"/>
              </a:defRPr>
            </a:lvl5pPr>
            <a:lvl6pPr marL="254788" indent="0">
              <a:buNone/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78317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1"/>
          <p:cNvSpPr>
            <a:spLocks noGrp="1"/>
          </p:cNvSpPr>
          <p:nvPr>
            <p:ph type="title"/>
          </p:nvPr>
        </p:nvSpPr>
        <p:spPr bwMode="auto">
          <a:xfrm>
            <a:off x="468313" y="0"/>
            <a:ext cx="82042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b" anchorCtr="0" compatLnSpc="1">
            <a:prstTxWarp prst="textNoShape">
              <a:avLst/>
            </a:prstTxWarp>
          </a:bodyPr>
          <a:lstStyle/>
          <a:p>
            <a:pPr lvl="0"/>
            <a:endParaRPr lang="es-ES" altLang="es-ES" dirty="0"/>
          </a:p>
        </p:txBody>
      </p:sp>
      <p:sp>
        <p:nvSpPr>
          <p:cNvPr id="11" name="AMC_Footer"/>
          <p:cNvSpPr txBox="1">
            <a:spLocks/>
          </p:cNvSpPr>
          <p:nvPr/>
        </p:nvSpPr>
        <p:spPr bwMode="auto">
          <a:xfrm>
            <a:off x="468313" y="4927600"/>
            <a:ext cx="7307262" cy="169863"/>
          </a:xfrm>
          <a:prstGeom prst="rect">
            <a:avLst/>
          </a:prstGeom>
        </p:spPr>
        <p:txBody>
          <a:bodyPr lIns="0" tIns="2700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s-ES" sz="600" dirty="0">
                <a:solidFill>
                  <a:prstClr val="black"/>
                </a:solidFill>
                <a:latin typeface="Arial"/>
                <a:ea typeface="+mn-ea"/>
                <a:cs typeface="Arial" pitchFamily="34" charset="0"/>
              </a:rPr>
              <a:t>.</a:t>
            </a:r>
          </a:p>
        </p:txBody>
      </p:sp>
      <p:sp>
        <p:nvSpPr>
          <p:cNvPr id="13" name="Inhaltsplatzhalter 13"/>
          <p:cNvSpPr txBox="1">
            <a:spLocks/>
          </p:cNvSpPr>
          <p:nvPr/>
        </p:nvSpPr>
        <p:spPr bwMode="auto">
          <a:xfrm>
            <a:off x="8664047" y="4982103"/>
            <a:ext cx="396875" cy="169863"/>
          </a:xfrm>
          <a:prstGeom prst="rect">
            <a:avLst/>
          </a:prstGeom>
        </p:spPr>
        <p:txBody>
          <a:bodyPr lIns="0" tIns="2700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algn="r">
              <a:defRPr/>
            </a:pPr>
            <a:fld id="{F85F261D-39C8-468A-8BF2-99C9ACD24D23}" type="slidenum">
              <a:rPr lang="es-ES" sz="600" smtClean="0">
                <a:solidFill>
                  <a:prstClr val="black"/>
                </a:solidFill>
                <a:latin typeface="Arial"/>
                <a:ea typeface="+mn-ea"/>
                <a:cs typeface="Arial" pitchFamily="34" charset="0"/>
              </a:rPr>
              <a:pPr algn="r">
                <a:defRPr/>
              </a:pPr>
              <a:t>‹#›</a:t>
            </a:fld>
            <a:endParaRPr lang="es-ES" sz="600" dirty="0">
              <a:solidFill>
                <a:prstClr val="black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5" name="Footer Placeholder 2"/>
          <p:cNvSpPr txBox="1">
            <a:spLocks/>
          </p:cNvSpPr>
          <p:nvPr userDrawn="1"/>
        </p:nvSpPr>
        <p:spPr bwMode="auto">
          <a:xfrm>
            <a:off x="250825" y="4927599"/>
            <a:ext cx="2295151" cy="1698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600" noProof="0" dirty="0">
                <a:solidFill>
                  <a:prstClr val="black"/>
                </a:solidFill>
              </a:rPr>
              <a:t>Confidential. Copyright © 2019 Accenture All rights reserved</a:t>
            </a:r>
            <a:r>
              <a:rPr lang="en-US" sz="900" noProof="0" dirty="0">
                <a:solidFill>
                  <a:prstClr val="white">
                    <a:lumMod val="50000"/>
                  </a:prst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944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831" r:id="rId3"/>
    <p:sldLayoutId id="2147483832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DE" sz="2100" b="1" kern="1200" dirty="0">
          <a:solidFill>
            <a:srgbClr val="00BBE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rgbClr val="00BBE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rgbClr val="00BBE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rgbClr val="00BBE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rgbClr val="00BBEE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9pPr>
    </p:titleStyle>
    <p:bodyStyle>
      <a:lvl1pPr marL="130175" indent="-130175" algn="l" rtl="0" eaLnBrk="0" fontAlgn="base" hangingPunct="0">
        <a:spcBef>
          <a:spcPts val="225"/>
        </a:spcBef>
        <a:spcAft>
          <a:spcPts val="225"/>
        </a:spcAft>
        <a:buFont typeface="Arial" panose="020B0604020202020204" pitchFamily="34" charset="0"/>
        <a:buChar char="•"/>
        <a:defRPr lang="de-DE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71463" indent="-141288" algn="l" rtl="0" eaLnBrk="0" fontAlgn="base" hangingPunct="0">
        <a:spcBef>
          <a:spcPts val="225"/>
        </a:spcBef>
        <a:spcAft>
          <a:spcPts val="225"/>
        </a:spcAft>
        <a:buFont typeface="Arial" panose="020B0604020202020204" pitchFamily="34" charset="0"/>
        <a:buChar char="–"/>
        <a:defRPr lang="de-DE" sz="15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403225" indent="-130175" algn="l" rtl="0" eaLnBrk="0" fontAlgn="base" hangingPunct="0">
        <a:spcBef>
          <a:spcPts val="225"/>
        </a:spcBef>
        <a:spcAft>
          <a:spcPts val="225"/>
        </a:spcAft>
        <a:buFont typeface="Arial" panose="020B0604020202020204" pitchFamily="34" charset="0"/>
        <a:buChar char="•"/>
        <a:defRPr lang="de-DE" sz="13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533400" indent="-130175" algn="l" rtl="0" eaLnBrk="0" fontAlgn="base" hangingPunct="0">
        <a:spcBef>
          <a:spcPts val="225"/>
        </a:spcBef>
        <a:spcAft>
          <a:spcPts val="225"/>
        </a:spcAft>
        <a:buFont typeface="Arial" panose="020B0604020202020204" pitchFamily="34" charset="0"/>
        <a:buChar char="–"/>
        <a:defRPr lang="de-DE" sz="12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676275" indent="-141288" algn="l" rtl="0" eaLnBrk="0" fontAlgn="base" hangingPunct="0">
        <a:spcBef>
          <a:spcPts val="225"/>
        </a:spcBef>
        <a:spcAft>
          <a:spcPts val="225"/>
        </a:spcAft>
        <a:buFont typeface="Arial" panose="020B0604020202020204" pitchFamily="34" charset="0"/>
        <a:buChar char="•"/>
        <a:defRPr lang="en-AU" sz="10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6443" y="1612580"/>
            <a:ext cx="6025107" cy="2371724"/>
          </a:xfrm>
        </p:spPr>
        <p:txBody>
          <a:bodyPr/>
          <a:lstStyle/>
          <a:p>
            <a:pPr>
              <a:buNone/>
            </a:pPr>
            <a:r>
              <a:rPr lang="en-US" sz="2700" dirty="0"/>
              <a:t>SSHH CGES</a:t>
            </a:r>
          </a:p>
          <a:p>
            <a:pPr>
              <a:buNone/>
            </a:pPr>
            <a:r>
              <a:rPr lang="en-US" sz="5400" dirty="0">
                <a:solidFill>
                  <a:srgbClr val="00BAFF"/>
                </a:solidFill>
              </a:rPr>
              <a:t>Incidencias de Prioridad 0</a:t>
            </a:r>
          </a:p>
          <a:p>
            <a:endParaRPr lang="en-US" sz="1200" dirty="0"/>
          </a:p>
          <a:p>
            <a:pPr>
              <a:buNone/>
            </a:pPr>
            <a:r>
              <a:rPr lang="en-US" dirty="0">
                <a:latin typeface="Arial Black" panose="020B0A04020102020204" pitchFamily="34" charset="0"/>
              </a:rPr>
              <a:t>Procedimiento de Gestión y Comunicación</a:t>
            </a:r>
          </a:p>
        </p:txBody>
      </p:sp>
      <p:pic>
        <p:nvPicPr>
          <p:cNvPr id="8" name="Imagen 19"/>
          <p:cNvPicPr>
            <a:picLocks noChangeAspect="1"/>
          </p:cNvPicPr>
          <p:nvPr/>
        </p:nvPicPr>
        <p:blipFill rotWithShape="1">
          <a:blip r:embed="rId2"/>
          <a:srcRect l="5088" r="4984" b="57033"/>
          <a:stretch/>
        </p:blipFill>
        <p:spPr>
          <a:xfrm>
            <a:off x="356443" y="226161"/>
            <a:ext cx="1591853" cy="10123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2677" y="4376411"/>
            <a:ext cx="1678152" cy="588623"/>
          </a:xfrm>
          <a:prstGeom prst="rect">
            <a:avLst/>
          </a:prstGeom>
          <a:noFill/>
        </p:spPr>
        <p:txBody>
          <a:bodyPr wrap="none" lIns="0" tIns="0" rIns="0" bIns="34290" rtlCol="0">
            <a:spAutoFit/>
          </a:bodyPr>
          <a:lstStyle/>
          <a:p>
            <a:r>
              <a:rPr lang="es-ES_tradnl" sz="1200" dirty="0"/>
              <a:t>Documento de trabajo</a:t>
            </a:r>
          </a:p>
          <a:p>
            <a:r>
              <a:rPr lang="es-ES_tradnl" sz="1200" dirty="0"/>
              <a:t>Fecha: 	20/11/2019</a:t>
            </a:r>
          </a:p>
          <a:p>
            <a:r>
              <a:rPr lang="es-ES_tradnl" sz="1200" dirty="0"/>
              <a:t>Versión: 	1.6</a:t>
            </a:r>
            <a:endParaRPr lang="en-GB" sz="1200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156401" y="4259764"/>
            <a:ext cx="2171700" cy="582911"/>
            <a:chOff x="9563100" y="1673029"/>
            <a:chExt cx="1389888" cy="37306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3100" y="1825994"/>
              <a:ext cx="1389888" cy="220098"/>
            </a:xfrm>
            <a:prstGeom prst="rect">
              <a:avLst/>
            </a:prstGeom>
          </p:spPr>
        </p:pic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0373550" y="1673029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B2519892-28E9-497B-BA52-4EECCF1AFC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3582" y="394074"/>
            <a:ext cx="2897309" cy="68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587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95FC5B-5745-4EEC-92C3-4AACB5614323}"/>
              </a:ext>
            </a:extLst>
          </p:cNvPr>
          <p:cNvSpPr txBox="1">
            <a:spLocks/>
          </p:cNvSpPr>
          <p:nvPr/>
        </p:nvSpPr>
        <p:spPr bwMode="auto">
          <a:xfrm>
            <a:off x="0" y="132155"/>
            <a:ext cx="2711302" cy="11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BAFF"/>
                </a:solidFill>
              </a:rPr>
              <a:t>Mejoras a implementar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F0825-4ACE-46A7-8425-BF8E39D90D13}"/>
              </a:ext>
            </a:extLst>
          </p:cNvPr>
          <p:cNvSpPr/>
          <p:nvPr/>
        </p:nvSpPr>
        <p:spPr>
          <a:xfrm>
            <a:off x="91008" y="2853834"/>
            <a:ext cx="2529281" cy="1349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71" algn="ctr" defTabSz="685783">
              <a:lnSpc>
                <a:spcPct val="85000"/>
              </a:lnSpc>
              <a:spcAft>
                <a:spcPts val="900"/>
              </a:spcAft>
            </a:pPr>
            <a:r>
              <a:rPr lang="es-ES_tradnl" sz="1600" b="1" dirty="0">
                <a:solidFill>
                  <a:schemeClr val="tx2"/>
                </a:solidFill>
                <a:latin typeface="Arial Black" panose="020B0A04020102020204" pitchFamily="34" charset="0"/>
              </a:rPr>
              <a:t>Avisos, llamadas y SMS automáticos para detección de PO/P1 y de pérdida de llamadas de Subdirectores TIC</a:t>
            </a:r>
            <a:endParaRPr lang="es-ES_tradnl" sz="1800" b="1" dirty="0">
              <a:latin typeface="Arial Black" panose="020B0A04020102020204" pitchFamily="34" charset="0"/>
            </a:endParaRPr>
          </a:p>
        </p:txBody>
      </p:sp>
      <p:grpSp>
        <p:nvGrpSpPr>
          <p:cNvPr id="8" name="Group 54">
            <a:extLst>
              <a:ext uri="{FF2B5EF4-FFF2-40B4-BE49-F238E27FC236}">
                <a16:creationId xmlns:a16="http://schemas.microsoft.com/office/drawing/2014/main" id="{D0DC8E9E-BEEF-407F-82B3-C5F75DB4DCD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96878" y="1995142"/>
            <a:ext cx="517539" cy="519047"/>
            <a:chOff x="-617" y="1128"/>
            <a:chExt cx="343" cy="34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" name="Freeform 55">
              <a:extLst>
                <a:ext uri="{FF2B5EF4-FFF2-40B4-BE49-F238E27FC236}">
                  <a16:creationId xmlns:a16="http://schemas.microsoft.com/office/drawing/2014/main" id="{C5EF3632-1EF2-4D93-9F30-7A554F659B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5" y="1128"/>
              <a:ext cx="200" cy="201"/>
            </a:xfrm>
            <a:custGeom>
              <a:avLst/>
              <a:gdLst>
                <a:gd name="T0" fmla="*/ 84 w 168"/>
                <a:gd name="T1" fmla="*/ 168 h 168"/>
                <a:gd name="T2" fmla="*/ 0 w 168"/>
                <a:gd name="T3" fmla="*/ 83 h 168"/>
                <a:gd name="T4" fmla="*/ 81 w 168"/>
                <a:gd name="T5" fmla="*/ 0 h 168"/>
                <a:gd name="T6" fmla="*/ 84 w 168"/>
                <a:gd name="T7" fmla="*/ 0 h 168"/>
                <a:gd name="T8" fmla="*/ 168 w 168"/>
                <a:gd name="T9" fmla="*/ 84 h 168"/>
                <a:gd name="T10" fmla="*/ 84 w 168"/>
                <a:gd name="T11" fmla="*/ 168 h 168"/>
                <a:gd name="T12" fmla="*/ 84 w 168"/>
                <a:gd name="T13" fmla="*/ 12 h 168"/>
                <a:gd name="T14" fmla="*/ 81 w 168"/>
                <a:gd name="T15" fmla="*/ 12 h 168"/>
                <a:gd name="T16" fmla="*/ 12 w 168"/>
                <a:gd name="T17" fmla="*/ 83 h 168"/>
                <a:gd name="T18" fmla="*/ 84 w 168"/>
                <a:gd name="T19" fmla="*/ 156 h 168"/>
                <a:gd name="T20" fmla="*/ 156 w 168"/>
                <a:gd name="T21" fmla="*/ 84 h 168"/>
                <a:gd name="T22" fmla="*/ 84 w 168"/>
                <a:gd name="T23" fmla="*/ 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cubicBezTo>
                    <a:pt x="38" y="168"/>
                    <a:pt x="0" y="130"/>
                    <a:pt x="0" y="83"/>
                  </a:cubicBezTo>
                  <a:cubicBezTo>
                    <a:pt x="0" y="38"/>
                    <a:pt x="35" y="2"/>
                    <a:pt x="81" y="0"/>
                  </a:cubicBezTo>
                  <a:cubicBezTo>
                    <a:pt x="82" y="0"/>
                    <a:pt x="83" y="0"/>
                    <a:pt x="84" y="0"/>
                  </a:cubicBezTo>
                  <a:cubicBezTo>
                    <a:pt x="131" y="0"/>
                    <a:pt x="168" y="38"/>
                    <a:pt x="168" y="84"/>
                  </a:cubicBezTo>
                  <a:cubicBezTo>
                    <a:pt x="168" y="130"/>
                    <a:pt x="131" y="168"/>
                    <a:pt x="84" y="168"/>
                  </a:cubicBezTo>
                  <a:close/>
                  <a:moveTo>
                    <a:pt x="84" y="12"/>
                  </a:moveTo>
                  <a:cubicBezTo>
                    <a:pt x="83" y="12"/>
                    <a:pt x="82" y="12"/>
                    <a:pt x="81" y="12"/>
                  </a:cubicBezTo>
                  <a:cubicBezTo>
                    <a:pt x="42" y="14"/>
                    <a:pt x="12" y="44"/>
                    <a:pt x="12" y="83"/>
                  </a:cubicBezTo>
                  <a:cubicBezTo>
                    <a:pt x="12" y="123"/>
                    <a:pt x="45" y="156"/>
                    <a:pt x="84" y="156"/>
                  </a:cubicBezTo>
                  <a:cubicBezTo>
                    <a:pt x="124" y="156"/>
                    <a:pt x="156" y="124"/>
                    <a:pt x="156" y="84"/>
                  </a:cubicBezTo>
                  <a:cubicBezTo>
                    <a:pt x="156" y="44"/>
                    <a:pt x="124" y="12"/>
                    <a:pt x="8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56">
              <a:extLst>
                <a:ext uri="{FF2B5EF4-FFF2-40B4-BE49-F238E27FC236}">
                  <a16:creationId xmlns:a16="http://schemas.microsoft.com/office/drawing/2014/main" id="{54DC9F8F-3943-499D-B1E0-E795235A4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5" y="1131"/>
              <a:ext cx="62" cy="195"/>
            </a:xfrm>
            <a:custGeom>
              <a:avLst/>
              <a:gdLst>
                <a:gd name="T0" fmla="*/ 42 w 52"/>
                <a:gd name="T1" fmla="*/ 164 h 164"/>
                <a:gd name="T2" fmla="*/ 43 w 52"/>
                <a:gd name="T3" fmla="*/ 0 h 164"/>
                <a:gd name="T4" fmla="*/ 52 w 52"/>
                <a:gd name="T5" fmla="*/ 8 h 164"/>
                <a:gd name="T6" fmla="*/ 52 w 52"/>
                <a:gd name="T7" fmla="*/ 157 h 164"/>
                <a:gd name="T8" fmla="*/ 42 w 52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64">
                  <a:moveTo>
                    <a:pt x="42" y="164"/>
                  </a:moveTo>
                  <a:cubicBezTo>
                    <a:pt x="0" y="107"/>
                    <a:pt x="0" y="46"/>
                    <a:pt x="43" y="0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13" y="50"/>
                    <a:pt x="13" y="104"/>
                    <a:pt x="52" y="157"/>
                  </a:cubicBezTo>
                  <a:lnTo>
                    <a:pt x="42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57">
              <a:extLst>
                <a:ext uri="{FF2B5EF4-FFF2-40B4-BE49-F238E27FC236}">
                  <a16:creationId xmlns:a16="http://schemas.microsoft.com/office/drawing/2014/main" id="{E83707AC-BAFD-4534-9D1D-DED944E36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6" y="1131"/>
              <a:ext cx="62" cy="195"/>
            </a:xfrm>
            <a:custGeom>
              <a:avLst/>
              <a:gdLst>
                <a:gd name="T0" fmla="*/ 10 w 52"/>
                <a:gd name="T1" fmla="*/ 164 h 164"/>
                <a:gd name="T2" fmla="*/ 0 w 52"/>
                <a:gd name="T3" fmla="*/ 157 h 164"/>
                <a:gd name="T4" fmla="*/ 0 w 52"/>
                <a:gd name="T5" fmla="*/ 8 h 164"/>
                <a:gd name="T6" fmla="*/ 9 w 52"/>
                <a:gd name="T7" fmla="*/ 0 h 164"/>
                <a:gd name="T8" fmla="*/ 10 w 52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64">
                  <a:moveTo>
                    <a:pt x="10" y="164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39" y="104"/>
                    <a:pt x="39" y="50"/>
                    <a:pt x="0" y="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2" y="46"/>
                    <a:pt x="52" y="107"/>
                    <a:pt x="10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Rectangle 58">
              <a:extLst>
                <a:ext uri="{FF2B5EF4-FFF2-40B4-BE49-F238E27FC236}">
                  <a16:creationId xmlns:a16="http://schemas.microsoft.com/office/drawing/2014/main" id="{05397FF8-112B-44C3-B34C-9FAF47DD7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23" y="1271"/>
              <a:ext cx="15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Rectangle 59">
              <a:extLst>
                <a:ext uri="{FF2B5EF4-FFF2-40B4-BE49-F238E27FC236}">
                  <a16:creationId xmlns:a16="http://schemas.microsoft.com/office/drawing/2014/main" id="{544EAF2F-997A-4AA1-ABF4-6F861A37B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24" y="1171"/>
              <a:ext cx="157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60">
              <a:extLst>
                <a:ext uri="{FF2B5EF4-FFF2-40B4-BE49-F238E27FC236}">
                  <a16:creationId xmlns:a16="http://schemas.microsoft.com/office/drawing/2014/main" id="{4C06AC2A-EFF2-44D7-A3DD-26E7A8405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38" y="1221"/>
              <a:ext cx="18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61">
              <a:extLst>
                <a:ext uri="{FF2B5EF4-FFF2-40B4-BE49-F238E27FC236}">
                  <a16:creationId xmlns:a16="http://schemas.microsoft.com/office/drawing/2014/main" id="{A0AA2F2A-16BF-45A6-8319-A38A5832A7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95" y="1329"/>
              <a:ext cx="85" cy="86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2 h 72"/>
                <a:gd name="T12" fmla="*/ 12 w 72"/>
                <a:gd name="T13" fmla="*/ 36 h 72"/>
                <a:gd name="T14" fmla="*/ 36 w 72"/>
                <a:gd name="T15" fmla="*/ 60 h 72"/>
                <a:gd name="T16" fmla="*/ 60 w 72"/>
                <a:gd name="T17" fmla="*/ 36 h 72"/>
                <a:gd name="T18" fmla="*/ 36 w 72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7"/>
                    <a:pt x="17" y="0"/>
                    <a:pt x="36" y="0"/>
                  </a:cubicBezTo>
                  <a:cubicBezTo>
                    <a:pt x="56" y="0"/>
                    <a:pt x="72" y="17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2"/>
                  </a:moveTo>
                  <a:cubicBezTo>
                    <a:pt x="23" y="12"/>
                    <a:pt x="12" y="23"/>
                    <a:pt x="12" y="36"/>
                  </a:cubicBezTo>
                  <a:cubicBezTo>
                    <a:pt x="12" y="50"/>
                    <a:pt x="23" y="60"/>
                    <a:pt x="36" y="60"/>
                  </a:cubicBezTo>
                  <a:cubicBezTo>
                    <a:pt x="50" y="60"/>
                    <a:pt x="60" y="50"/>
                    <a:pt x="60" y="36"/>
                  </a:cubicBezTo>
                  <a:cubicBezTo>
                    <a:pt x="60" y="23"/>
                    <a:pt x="50" y="12"/>
                    <a:pt x="3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62">
              <a:extLst>
                <a:ext uri="{FF2B5EF4-FFF2-40B4-BE49-F238E27FC236}">
                  <a16:creationId xmlns:a16="http://schemas.microsoft.com/office/drawing/2014/main" id="{677D3684-313D-4821-822B-3200F743C0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88" y="1329"/>
              <a:ext cx="86" cy="86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2 h 72"/>
                <a:gd name="T12" fmla="*/ 12 w 72"/>
                <a:gd name="T13" fmla="*/ 36 h 72"/>
                <a:gd name="T14" fmla="*/ 36 w 72"/>
                <a:gd name="T15" fmla="*/ 60 h 72"/>
                <a:gd name="T16" fmla="*/ 60 w 72"/>
                <a:gd name="T17" fmla="*/ 36 h 72"/>
                <a:gd name="T18" fmla="*/ 36 w 72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7"/>
                    <a:pt x="17" y="0"/>
                    <a:pt x="36" y="0"/>
                  </a:cubicBezTo>
                  <a:cubicBezTo>
                    <a:pt x="56" y="0"/>
                    <a:pt x="72" y="17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2"/>
                  </a:moveTo>
                  <a:cubicBezTo>
                    <a:pt x="23" y="12"/>
                    <a:pt x="12" y="23"/>
                    <a:pt x="12" y="36"/>
                  </a:cubicBezTo>
                  <a:cubicBezTo>
                    <a:pt x="12" y="50"/>
                    <a:pt x="23" y="60"/>
                    <a:pt x="36" y="60"/>
                  </a:cubicBezTo>
                  <a:cubicBezTo>
                    <a:pt x="50" y="60"/>
                    <a:pt x="60" y="50"/>
                    <a:pt x="60" y="36"/>
                  </a:cubicBezTo>
                  <a:cubicBezTo>
                    <a:pt x="60" y="23"/>
                    <a:pt x="50" y="12"/>
                    <a:pt x="3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63">
              <a:extLst>
                <a:ext uri="{FF2B5EF4-FFF2-40B4-BE49-F238E27FC236}">
                  <a16:creationId xmlns:a16="http://schemas.microsoft.com/office/drawing/2014/main" id="{9618C6AA-9A10-4365-8EEF-3D29884E0A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1" y="1329"/>
              <a:ext cx="86" cy="86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2 h 72"/>
                <a:gd name="T12" fmla="*/ 12 w 72"/>
                <a:gd name="T13" fmla="*/ 36 h 72"/>
                <a:gd name="T14" fmla="*/ 36 w 72"/>
                <a:gd name="T15" fmla="*/ 60 h 72"/>
                <a:gd name="T16" fmla="*/ 60 w 72"/>
                <a:gd name="T17" fmla="*/ 36 h 72"/>
                <a:gd name="T18" fmla="*/ 36 w 72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7"/>
                    <a:pt x="17" y="0"/>
                    <a:pt x="36" y="0"/>
                  </a:cubicBezTo>
                  <a:cubicBezTo>
                    <a:pt x="56" y="0"/>
                    <a:pt x="72" y="17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2"/>
                  </a:moveTo>
                  <a:cubicBezTo>
                    <a:pt x="23" y="12"/>
                    <a:pt x="12" y="23"/>
                    <a:pt x="12" y="36"/>
                  </a:cubicBezTo>
                  <a:cubicBezTo>
                    <a:pt x="12" y="50"/>
                    <a:pt x="23" y="60"/>
                    <a:pt x="36" y="60"/>
                  </a:cubicBezTo>
                  <a:cubicBezTo>
                    <a:pt x="50" y="60"/>
                    <a:pt x="60" y="50"/>
                    <a:pt x="60" y="36"/>
                  </a:cubicBezTo>
                  <a:cubicBezTo>
                    <a:pt x="60" y="23"/>
                    <a:pt x="50" y="12"/>
                    <a:pt x="3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64">
              <a:extLst>
                <a:ext uri="{FF2B5EF4-FFF2-40B4-BE49-F238E27FC236}">
                  <a16:creationId xmlns:a16="http://schemas.microsoft.com/office/drawing/2014/main" id="{8A3FF579-ED4D-4688-8E3A-9356FE5EF8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17" y="1400"/>
              <a:ext cx="343" cy="72"/>
            </a:xfrm>
            <a:custGeom>
              <a:avLst/>
              <a:gdLst>
                <a:gd name="T0" fmla="*/ 282 w 288"/>
                <a:gd name="T1" fmla="*/ 60 h 60"/>
                <a:gd name="T2" fmla="*/ 6 w 288"/>
                <a:gd name="T3" fmla="*/ 60 h 60"/>
                <a:gd name="T4" fmla="*/ 0 w 288"/>
                <a:gd name="T5" fmla="*/ 54 h 60"/>
                <a:gd name="T6" fmla="*/ 54 w 288"/>
                <a:gd name="T7" fmla="*/ 0 h 60"/>
                <a:gd name="T8" fmla="*/ 99 w 288"/>
                <a:gd name="T9" fmla="*/ 25 h 60"/>
                <a:gd name="T10" fmla="*/ 144 w 288"/>
                <a:gd name="T11" fmla="*/ 0 h 60"/>
                <a:gd name="T12" fmla="*/ 189 w 288"/>
                <a:gd name="T13" fmla="*/ 25 h 60"/>
                <a:gd name="T14" fmla="*/ 234 w 288"/>
                <a:gd name="T15" fmla="*/ 0 h 60"/>
                <a:gd name="T16" fmla="*/ 288 w 288"/>
                <a:gd name="T17" fmla="*/ 54 h 60"/>
                <a:gd name="T18" fmla="*/ 282 w 288"/>
                <a:gd name="T19" fmla="*/ 60 h 60"/>
                <a:gd name="T20" fmla="*/ 13 w 288"/>
                <a:gd name="T21" fmla="*/ 48 h 60"/>
                <a:gd name="T22" fmla="*/ 276 w 288"/>
                <a:gd name="T23" fmla="*/ 48 h 60"/>
                <a:gd name="T24" fmla="*/ 234 w 288"/>
                <a:gd name="T25" fmla="*/ 12 h 60"/>
                <a:gd name="T26" fmla="*/ 195 w 288"/>
                <a:gd name="T27" fmla="*/ 40 h 60"/>
                <a:gd name="T28" fmla="*/ 189 w 288"/>
                <a:gd name="T29" fmla="*/ 44 h 60"/>
                <a:gd name="T30" fmla="*/ 184 w 288"/>
                <a:gd name="T31" fmla="*/ 40 h 60"/>
                <a:gd name="T32" fmla="*/ 144 w 288"/>
                <a:gd name="T33" fmla="*/ 12 h 60"/>
                <a:gd name="T34" fmla="*/ 105 w 288"/>
                <a:gd name="T35" fmla="*/ 40 h 60"/>
                <a:gd name="T36" fmla="*/ 99 w 288"/>
                <a:gd name="T37" fmla="*/ 44 h 60"/>
                <a:gd name="T38" fmla="*/ 94 w 288"/>
                <a:gd name="T39" fmla="*/ 40 h 60"/>
                <a:gd name="T40" fmla="*/ 54 w 288"/>
                <a:gd name="T41" fmla="*/ 12 h 60"/>
                <a:gd name="T42" fmla="*/ 13 w 288"/>
                <a:gd name="T4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8" h="60">
                  <a:moveTo>
                    <a:pt x="28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4"/>
                  </a:cubicBezTo>
                  <a:cubicBezTo>
                    <a:pt x="0" y="26"/>
                    <a:pt x="26" y="0"/>
                    <a:pt x="54" y="0"/>
                  </a:cubicBezTo>
                  <a:cubicBezTo>
                    <a:pt x="73" y="0"/>
                    <a:pt x="90" y="10"/>
                    <a:pt x="99" y="25"/>
                  </a:cubicBezTo>
                  <a:cubicBezTo>
                    <a:pt x="109" y="10"/>
                    <a:pt x="126" y="0"/>
                    <a:pt x="144" y="0"/>
                  </a:cubicBezTo>
                  <a:cubicBezTo>
                    <a:pt x="163" y="0"/>
                    <a:pt x="180" y="10"/>
                    <a:pt x="189" y="25"/>
                  </a:cubicBezTo>
                  <a:cubicBezTo>
                    <a:pt x="199" y="10"/>
                    <a:pt x="216" y="0"/>
                    <a:pt x="234" y="0"/>
                  </a:cubicBezTo>
                  <a:cubicBezTo>
                    <a:pt x="263" y="0"/>
                    <a:pt x="288" y="26"/>
                    <a:pt x="288" y="54"/>
                  </a:cubicBezTo>
                  <a:cubicBezTo>
                    <a:pt x="288" y="58"/>
                    <a:pt x="286" y="60"/>
                    <a:pt x="282" y="60"/>
                  </a:cubicBezTo>
                  <a:close/>
                  <a:moveTo>
                    <a:pt x="13" y="48"/>
                  </a:moveTo>
                  <a:cubicBezTo>
                    <a:pt x="276" y="48"/>
                    <a:pt x="276" y="48"/>
                    <a:pt x="276" y="48"/>
                  </a:cubicBezTo>
                  <a:cubicBezTo>
                    <a:pt x="273" y="30"/>
                    <a:pt x="256" y="12"/>
                    <a:pt x="234" y="12"/>
                  </a:cubicBezTo>
                  <a:cubicBezTo>
                    <a:pt x="217" y="12"/>
                    <a:pt x="201" y="24"/>
                    <a:pt x="195" y="40"/>
                  </a:cubicBezTo>
                  <a:cubicBezTo>
                    <a:pt x="194" y="43"/>
                    <a:pt x="192" y="44"/>
                    <a:pt x="189" y="44"/>
                  </a:cubicBezTo>
                  <a:cubicBezTo>
                    <a:pt x="187" y="44"/>
                    <a:pt x="185" y="43"/>
                    <a:pt x="184" y="40"/>
                  </a:cubicBezTo>
                  <a:cubicBezTo>
                    <a:pt x="178" y="24"/>
                    <a:pt x="162" y="12"/>
                    <a:pt x="144" y="12"/>
                  </a:cubicBezTo>
                  <a:cubicBezTo>
                    <a:pt x="127" y="12"/>
                    <a:pt x="111" y="24"/>
                    <a:pt x="105" y="40"/>
                  </a:cubicBezTo>
                  <a:cubicBezTo>
                    <a:pt x="104" y="43"/>
                    <a:pt x="102" y="44"/>
                    <a:pt x="99" y="44"/>
                  </a:cubicBezTo>
                  <a:cubicBezTo>
                    <a:pt x="97" y="44"/>
                    <a:pt x="95" y="43"/>
                    <a:pt x="94" y="40"/>
                  </a:cubicBezTo>
                  <a:cubicBezTo>
                    <a:pt x="88" y="24"/>
                    <a:pt x="72" y="12"/>
                    <a:pt x="54" y="12"/>
                  </a:cubicBezTo>
                  <a:cubicBezTo>
                    <a:pt x="33" y="12"/>
                    <a:pt x="16" y="30"/>
                    <a:pt x="13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9C7F643-C29C-4852-B490-27883C268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754" y="393630"/>
            <a:ext cx="5448055" cy="45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105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95FC5B-5745-4EEC-92C3-4AACB5614323}"/>
              </a:ext>
            </a:extLst>
          </p:cNvPr>
          <p:cNvSpPr txBox="1">
            <a:spLocks/>
          </p:cNvSpPr>
          <p:nvPr/>
        </p:nvSpPr>
        <p:spPr bwMode="auto">
          <a:xfrm>
            <a:off x="0" y="132155"/>
            <a:ext cx="2711302" cy="11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BAFF"/>
                </a:solidFill>
              </a:rPr>
              <a:t>Anexo I. Resolutores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956509-2ED8-4DC2-8E10-EA580E7289D9}"/>
              </a:ext>
            </a:extLst>
          </p:cNvPr>
          <p:cNvSpPr/>
          <p:nvPr/>
        </p:nvSpPr>
        <p:spPr>
          <a:xfrm>
            <a:off x="2711300" y="720000"/>
            <a:ext cx="6432700" cy="3967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A priori, los resolutores identificados que deben de participar en este procedimiento son: Sistemas AT1, Indra y Sandetel.</a:t>
            </a:r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Por parte de la STIC, las personas para escalados de Nivel2 y Nivel3 serán:</a:t>
            </a:r>
          </a:p>
          <a:p>
            <a:pPr marL="1127520" lvl="2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Nivel2: XXXXXXXXX</a:t>
            </a:r>
          </a:p>
          <a:p>
            <a:pPr marL="1127520" lvl="2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Nivel3: YYYYYYYYY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F0825-4ACE-46A7-8425-BF8E39D90D13}"/>
              </a:ext>
            </a:extLst>
          </p:cNvPr>
          <p:cNvSpPr/>
          <p:nvPr/>
        </p:nvSpPr>
        <p:spPr>
          <a:xfrm>
            <a:off x="91008" y="2853834"/>
            <a:ext cx="2529281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71" algn="ctr" defTabSz="685783">
              <a:lnSpc>
                <a:spcPct val="85000"/>
              </a:lnSpc>
              <a:spcAft>
                <a:spcPts val="900"/>
              </a:spcAft>
            </a:pPr>
            <a:r>
              <a:rPr lang="es-ES_tradnl" sz="1600" b="1" dirty="0">
                <a:solidFill>
                  <a:schemeClr val="tx2"/>
                </a:solidFill>
              </a:rPr>
              <a:t>Identificación de intervinientes</a:t>
            </a:r>
            <a:endParaRPr lang="es-ES_tradnl" sz="1800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BF539E-542F-4FA5-8077-76F8B2C57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648942"/>
              </p:ext>
            </p:extLst>
          </p:nvPr>
        </p:nvGraphicFramePr>
        <p:xfrm>
          <a:off x="3115883" y="1481545"/>
          <a:ext cx="5761940" cy="1762495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440485">
                  <a:extLst>
                    <a:ext uri="{9D8B030D-6E8A-4147-A177-3AD203B41FA5}">
                      <a16:colId xmlns:a16="http://schemas.microsoft.com/office/drawing/2014/main" val="2859228728"/>
                    </a:ext>
                  </a:extLst>
                </a:gridCol>
                <a:gridCol w="1440485">
                  <a:extLst>
                    <a:ext uri="{9D8B030D-6E8A-4147-A177-3AD203B41FA5}">
                      <a16:colId xmlns:a16="http://schemas.microsoft.com/office/drawing/2014/main" val="3020634573"/>
                    </a:ext>
                  </a:extLst>
                </a:gridCol>
                <a:gridCol w="1440485">
                  <a:extLst>
                    <a:ext uri="{9D8B030D-6E8A-4147-A177-3AD203B41FA5}">
                      <a16:colId xmlns:a16="http://schemas.microsoft.com/office/drawing/2014/main" val="1457871863"/>
                    </a:ext>
                  </a:extLst>
                </a:gridCol>
                <a:gridCol w="1440485">
                  <a:extLst>
                    <a:ext uri="{9D8B030D-6E8A-4147-A177-3AD203B41FA5}">
                      <a16:colId xmlns:a16="http://schemas.microsoft.com/office/drawing/2014/main" val="1641415108"/>
                    </a:ext>
                  </a:extLst>
                </a:gridCol>
              </a:tblGrid>
              <a:tr h="352499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Nivel1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Nivel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Nivel3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698947"/>
                  </a:ext>
                </a:extLst>
              </a:tr>
              <a:tr h="352499">
                <a:tc>
                  <a:txBody>
                    <a:bodyPr/>
                    <a:lstStyle/>
                    <a:p>
                      <a:r>
                        <a:rPr lang="es-ES_tradnl" dirty="0"/>
                        <a:t>CGES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284"/>
                  </a:ext>
                </a:extLst>
              </a:tr>
              <a:tr h="352499">
                <a:tc>
                  <a:txBody>
                    <a:bodyPr/>
                    <a:lstStyle/>
                    <a:p>
                      <a:r>
                        <a:rPr lang="es-ES_tradnl" dirty="0"/>
                        <a:t>Fujitsu AT1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719446"/>
                  </a:ext>
                </a:extLst>
              </a:tr>
              <a:tr h="352499">
                <a:tc>
                  <a:txBody>
                    <a:bodyPr/>
                    <a:lstStyle/>
                    <a:p>
                      <a:r>
                        <a:rPr lang="es-ES_tradnl" dirty="0"/>
                        <a:t>Indra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83464"/>
                  </a:ext>
                </a:extLst>
              </a:tr>
              <a:tr h="352499">
                <a:tc>
                  <a:txBody>
                    <a:bodyPr/>
                    <a:lstStyle/>
                    <a:p>
                      <a:r>
                        <a:rPr lang="es-ES_tradnl" dirty="0"/>
                        <a:t>Sandetel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999999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8695544"/>
                  </a:ext>
                </a:extLst>
              </a:tr>
            </a:tbl>
          </a:graphicData>
        </a:graphic>
      </p:graphicFrame>
      <p:sp>
        <p:nvSpPr>
          <p:cNvPr id="8" name="Freeform 67">
            <a:extLst>
              <a:ext uri="{FF2B5EF4-FFF2-40B4-BE49-F238E27FC236}">
                <a16:creationId xmlns:a16="http://schemas.microsoft.com/office/drawing/2014/main" id="{909F6B7E-D399-4776-B29A-C8547505893E}"/>
              </a:ext>
            </a:extLst>
          </p:cNvPr>
          <p:cNvSpPr>
            <a:spLocks noEditPoints="1"/>
          </p:cNvSpPr>
          <p:nvPr/>
        </p:nvSpPr>
        <p:spPr bwMode="auto">
          <a:xfrm>
            <a:off x="1094225" y="2103764"/>
            <a:ext cx="512344" cy="405432"/>
          </a:xfrm>
          <a:custGeom>
            <a:avLst/>
            <a:gdLst>
              <a:gd name="T0" fmla="*/ 199 w 309"/>
              <a:gd name="T1" fmla="*/ 232 h 244"/>
              <a:gd name="T2" fmla="*/ 222 w 309"/>
              <a:gd name="T3" fmla="*/ 225 h 244"/>
              <a:gd name="T4" fmla="*/ 248 w 309"/>
              <a:gd name="T5" fmla="*/ 202 h 244"/>
              <a:gd name="T6" fmla="*/ 273 w 309"/>
              <a:gd name="T7" fmla="*/ 177 h 244"/>
              <a:gd name="T8" fmla="*/ 308 w 309"/>
              <a:gd name="T9" fmla="*/ 128 h 244"/>
              <a:gd name="T10" fmla="*/ 216 w 309"/>
              <a:gd name="T11" fmla="*/ 12 h 244"/>
              <a:gd name="T12" fmla="*/ 115 w 309"/>
              <a:gd name="T13" fmla="*/ 19 h 244"/>
              <a:gd name="T14" fmla="*/ 3 w 309"/>
              <a:gd name="T15" fmla="*/ 136 h 244"/>
              <a:gd name="T16" fmla="*/ 44 w 309"/>
              <a:gd name="T17" fmla="*/ 199 h 244"/>
              <a:gd name="T18" fmla="*/ 60 w 309"/>
              <a:gd name="T19" fmla="*/ 217 h 244"/>
              <a:gd name="T20" fmla="*/ 82 w 309"/>
              <a:gd name="T21" fmla="*/ 228 h 244"/>
              <a:gd name="T22" fmla="*/ 128 w 309"/>
              <a:gd name="T23" fmla="*/ 244 h 244"/>
              <a:gd name="T24" fmla="*/ 147 w 309"/>
              <a:gd name="T25" fmla="*/ 233 h 244"/>
              <a:gd name="T26" fmla="*/ 122 w 309"/>
              <a:gd name="T27" fmla="*/ 30 h 244"/>
              <a:gd name="T28" fmla="*/ 194 w 309"/>
              <a:gd name="T29" fmla="*/ 20 h 244"/>
              <a:gd name="T30" fmla="*/ 263 w 309"/>
              <a:gd name="T31" fmla="*/ 31 h 244"/>
              <a:gd name="T32" fmla="*/ 278 w 309"/>
              <a:gd name="T33" fmla="*/ 143 h 244"/>
              <a:gd name="T34" fmla="*/ 136 w 309"/>
              <a:gd name="T35" fmla="*/ 85 h 244"/>
              <a:gd name="T36" fmla="*/ 122 w 309"/>
              <a:gd name="T37" fmla="*/ 30 h 244"/>
              <a:gd name="T38" fmla="*/ 45 w 309"/>
              <a:gd name="T39" fmla="*/ 186 h 244"/>
              <a:gd name="T40" fmla="*/ 32 w 309"/>
              <a:gd name="T41" fmla="*/ 155 h 244"/>
              <a:gd name="T42" fmla="*/ 73 w 309"/>
              <a:gd name="T43" fmla="*/ 206 h 244"/>
              <a:gd name="T44" fmla="*/ 57 w 309"/>
              <a:gd name="T45" fmla="*/ 195 h 244"/>
              <a:gd name="T46" fmla="*/ 67 w 309"/>
              <a:gd name="T47" fmla="*/ 172 h 244"/>
              <a:gd name="T48" fmla="*/ 85 w 309"/>
              <a:gd name="T49" fmla="*/ 171 h 244"/>
              <a:gd name="T50" fmla="*/ 73 w 309"/>
              <a:gd name="T51" fmla="*/ 206 h 244"/>
              <a:gd name="T52" fmla="*/ 102 w 309"/>
              <a:gd name="T53" fmla="*/ 221 h 244"/>
              <a:gd name="T54" fmla="*/ 97 w 309"/>
              <a:gd name="T55" fmla="*/ 181 h 244"/>
              <a:gd name="T56" fmla="*/ 110 w 309"/>
              <a:gd name="T57" fmla="*/ 197 h 244"/>
              <a:gd name="T58" fmla="*/ 137 w 309"/>
              <a:gd name="T59" fmla="*/ 219 h 244"/>
              <a:gd name="T60" fmla="*/ 132 w 309"/>
              <a:gd name="T61" fmla="*/ 230 h 244"/>
              <a:gd name="T62" fmla="*/ 115 w 309"/>
              <a:gd name="T63" fmla="*/ 225 h 244"/>
              <a:gd name="T64" fmla="*/ 138 w 309"/>
              <a:gd name="T65" fmla="*/ 205 h 244"/>
              <a:gd name="T66" fmla="*/ 123 w 309"/>
              <a:gd name="T67" fmla="*/ 187 h 244"/>
              <a:gd name="T68" fmla="*/ 98 w 309"/>
              <a:gd name="T69" fmla="*/ 168 h 244"/>
              <a:gd name="T70" fmla="*/ 68 w 309"/>
              <a:gd name="T71" fmla="*/ 152 h 244"/>
              <a:gd name="T72" fmla="*/ 15 w 309"/>
              <a:gd name="T73" fmla="*/ 128 h 244"/>
              <a:gd name="T74" fmla="*/ 107 w 309"/>
              <a:gd name="T75" fmla="*/ 32 h 244"/>
              <a:gd name="T76" fmla="*/ 113 w 309"/>
              <a:gd name="T77" fmla="*/ 116 h 244"/>
              <a:gd name="T78" fmla="*/ 231 w 309"/>
              <a:gd name="T79" fmla="*/ 115 h 244"/>
              <a:gd name="T80" fmla="*/ 264 w 309"/>
              <a:gd name="T81" fmla="*/ 167 h 244"/>
              <a:gd name="T82" fmla="*/ 220 w 309"/>
              <a:gd name="T83" fmla="*/ 145 h 244"/>
              <a:gd name="T84" fmla="*/ 199 w 309"/>
              <a:gd name="T85" fmla="*/ 133 h 244"/>
              <a:gd name="T86" fmla="*/ 246 w 309"/>
              <a:gd name="T87" fmla="*/ 183 h 244"/>
              <a:gd name="T88" fmla="*/ 228 w 309"/>
              <a:gd name="T89" fmla="*/ 197 h 244"/>
              <a:gd name="T90" fmla="*/ 188 w 309"/>
              <a:gd name="T91" fmla="*/ 167 h 244"/>
              <a:gd name="T92" fmla="*/ 219 w 309"/>
              <a:gd name="T93" fmla="*/ 206 h 244"/>
              <a:gd name="T94" fmla="*/ 204 w 309"/>
              <a:gd name="T95" fmla="*/ 219 h 244"/>
              <a:gd name="T96" fmla="*/ 162 w 309"/>
              <a:gd name="T97" fmla="*/ 196 h 244"/>
              <a:gd name="T98" fmla="*/ 188 w 309"/>
              <a:gd name="T99" fmla="*/ 224 h 244"/>
              <a:gd name="T100" fmla="*/ 151 w 309"/>
              <a:gd name="T101" fmla="*/ 22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9" h="244">
                <a:moveTo>
                  <a:pt x="176" y="239"/>
                </a:moveTo>
                <a:cubicBezTo>
                  <a:pt x="181" y="239"/>
                  <a:pt x="184" y="238"/>
                  <a:pt x="188" y="238"/>
                </a:cubicBezTo>
                <a:cubicBezTo>
                  <a:pt x="192" y="236"/>
                  <a:pt x="196" y="235"/>
                  <a:pt x="199" y="232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200" y="232"/>
                  <a:pt x="201" y="232"/>
                  <a:pt x="201" y="232"/>
                </a:cubicBezTo>
                <a:cubicBezTo>
                  <a:pt x="202" y="232"/>
                  <a:pt x="203" y="233"/>
                  <a:pt x="204" y="233"/>
                </a:cubicBezTo>
                <a:cubicBezTo>
                  <a:pt x="210" y="233"/>
                  <a:pt x="217" y="230"/>
                  <a:pt x="222" y="225"/>
                </a:cubicBezTo>
                <a:cubicBezTo>
                  <a:pt x="227" y="221"/>
                  <a:pt x="230" y="216"/>
                  <a:pt x="232" y="210"/>
                </a:cubicBezTo>
                <a:cubicBezTo>
                  <a:pt x="232" y="210"/>
                  <a:pt x="232" y="210"/>
                  <a:pt x="232" y="210"/>
                </a:cubicBezTo>
                <a:cubicBezTo>
                  <a:pt x="232" y="210"/>
                  <a:pt x="232" y="210"/>
                  <a:pt x="232" y="210"/>
                </a:cubicBezTo>
                <a:cubicBezTo>
                  <a:pt x="238" y="209"/>
                  <a:pt x="243" y="206"/>
                  <a:pt x="248" y="202"/>
                </a:cubicBezTo>
                <a:cubicBezTo>
                  <a:pt x="254" y="197"/>
                  <a:pt x="257" y="191"/>
                  <a:pt x="259" y="185"/>
                </a:cubicBezTo>
                <a:cubicBezTo>
                  <a:pt x="259" y="185"/>
                  <a:pt x="259" y="185"/>
                  <a:pt x="259" y="185"/>
                </a:cubicBezTo>
                <a:cubicBezTo>
                  <a:pt x="259" y="185"/>
                  <a:pt x="259" y="185"/>
                  <a:pt x="259" y="185"/>
                </a:cubicBezTo>
                <a:cubicBezTo>
                  <a:pt x="264" y="184"/>
                  <a:pt x="269" y="181"/>
                  <a:pt x="273" y="177"/>
                </a:cubicBezTo>
                <a:cubicBezTo>
                  <a:pt x="280" y="171"/>
                  <a:pt x="284" y="164"/>
                  <a:pt x="285" y="155"/>
                </a:cubicBezTo>
                <a:cubicBezTo>
                  <a:pt x="285" y="155"/>
                  <a:pt x="285" y="155"/>
                  <a:pt x="285" y="155"/>
                </a:cubicBezTo>
                <a:cubicBezTo>
                  <a:pt x="307" y="135"/>
                  <a:pt x="307" y="135"/>
                  <a:pt x="307" y="135"/>
                </a:cubicBezTo>
                <a:cubicBezTo>
                  <a:pt x="308" y="134"/>
                  <a:pt x="309" y="131"/>
                  <a:pt x="308" y="128"/>
                </a:cubicBezTo>
                <a:cubicBezTo>
                  <a:pt x="274" y="23"/>
                  <a:pt x="274" y="23"/>
                  <a:pt x="274" y="23"/>
                </a:cubicBezTo>
                <a:cubicBezTo>
                  <a:pt x="273" y="21"/>
                  <a:pt x="271" y="19"/>
                  <a:pt x="269" y="19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64" y="18"/>
                  <a:pt x="226" y="12"/>
                  <a:pt x="216" y="12"/>
                </a:cubicBezTo>
                <a:cubicBezTo>
                  <a:pt x="213" y="12"/>
                  <a:pt x="205" y="10"/>
                  <a:pt x="198" y="7"/>
                </a:cubicBezTo>
                <a:cubicBezTo>
                  <a:pt x="185" y="4"/>
                  <a:pt x="171" y="0"/>
                  <a:pt x="162" y="1"/>
                </a:cubicBezTo>
                <a:cubicBezTo>
                  <a:pt x="148" y="2"/>
                  <a:pt x="123" y="15"/>
                  <a:pt x="115" y="19"/>
                </a:cubicBezTo>
                <a:cubicBezTo>
                  <a:pt x="115" y="19"/>
                  <a:pt x="115" y="19"/>
                  <a:pt x="11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2" y="19"/>
                  <a:pt x="40" y="21"/>
                  <a:pt x="39" y="23"/>
                </a:cubicBezTo>
                <a:cubicBezTo>
                  <a:pt x="1" y="128"/>
                  <a:pt x="1" y="128"/>
                  <a:pt x="1" y="128"/>
                </a:cubicBezTo>
                <a:cubicBezTo>
                  <a:pt x="0" y="131"/>
                  <a:pt x="1" y="134"/>
                  <a:pt x="3" y="136"/>
                </a:cubicBezTo>
                <a:cubicBezTo>
                  <a:pt x="21" y="148"/>
                  <a:pt x="21" y="148"/>
                  <a:pt x="21" y="148"/>
                </a:cubicBezTo>
                <a:cubicBezTo>
                  <a:pt x="21" y="148"/>
                  <a:pt x="21" y="148"/>
                  <a:pt x="21" y="148"/>
                </a:cubicBezTo>
                <a:cubicBezTo>
                  <a:pt x="16" y="156"/>
                  <a:pt x="11" y="168"/>
                  <a:pt x="14" y="175"/>
                </a:cubicBezTo>
                <a:cubicBezTo>
                  <a:pt x="17" y="184"/>
                  <a:pt x="33" y="196"/>
                  <a:pt x="44" y="199"/>
                </a:cubicBezTo>
                <a:cubicBezTo>
                  <a:pt x="44" y="199"/>
                  <a:pt x="44" y="199"/>
                  <a:pt x="44" y="199"/>
                </a:cubicBezTo>
                <a:cubicBezTo>
                  <a:pt x="44" y="199"/>
                  <a:pt x="44" y="199"/>
                  <a:pt x="44" y="199"/>
                </a:cubicBezTo>
                <a:cubicBezTo>
                  <a:pt x="44" y="200"/>
                  <a:pt x="44" y="201"/>
                  <a:pt x="44" y="201"/>
                </a:cubicBezTo>
                <a:cubicBezTo>
                  <a:pt x="46" y="208"/>
                  <a:pt x="51" y="213"/>
                  <a:pt x="60" y="217"/>
                </a:cubicBezTo>
                <a:cubicBezTo>
                  <a:pt x="65" y="219"/>
                  <a:pt x="70" y="220"/>
                  <a:pt x="74" y="220"/>
                </a:cubicBezTo>
                <a:cubicBezTo>
                  <a:pt x="74" y="220"/>
                  <a:pt x="74" y="220"/>
                  <a:pt x="74" y="220"/>
                </a:cubicBezTo>
                <a:cubicBezTo>
                  <a:pt x="74" y="220"/>
                  <a:pt x="74" y="220"/>
                  <a:pt x="74" y="220"/>
                </a:cubicBezTo>
                <a:cubicBezTo>
                  <a:pt x="76" y="223"/>
                  <a:pt x="79" y="225"/>
                  <a:pt x="82" y="228"/>
                </a:cubicBezTo>
                <a:cubicBezTo>
                  <a:pt x="89" y="233"/>
                  <a:pt x="99" y="235"/>
                  <a:pt x="106" y="234"/>
                </a:cubicBezTo>
                <a:cubicBezTo>
                  <a:pt x="106" y="234"/>
                  <a:pt x="106" y="234"/>
                  <a:pt x="106" y="234"/>
                </a:cubicBezTo>
                <a:cubicBezTo>
                  <a:pt x="106" y="234"/>
                  <a:pt x="106" y="234"/>
                  <a:pt x="106" y="234"/>
                </a:cubicBezTo>
                <a:cubicBezTo>
                  <a:pt x="111" y="239"/>
                  <a:pt x="119" y="244"/>
                  <a:pt x="128" y="244"/>
                </a:cubicBezTo>
                <a:cubicBezTo>
                  <a:pt x="128" y="244"/>
                  <a:pt x="128" y="244"/>
                  <a:pt x="128" y="244"/>
                </a:cubicBezTo>
                <a:cubicBezTo>
                  <a:pt x="132" y="244"/>
                  <a:pt x="136" y="243"/>
                  <a:pt x="139" y="241"/>
                </a:cubicBezTo>
                <a:cubicBezTo>
                  <a:pt x="142" y="239"/>
                  <a:pt x="145" y="237"/>
                  <a:pt x="147" y="233"/>
                </a:cubicBezTo>
                <a:cubicBezTo>
                  <a:pt x="147" y="233"/>
                  <a:pt x="147" y="233"/>
                  <a:pt x="147" y="233"/>
                </a:cubicBezTo>
                <a:cubicBezTo>
                  <a:pt x="147" y="233"/>
                  <a:pt x="147" y="233"/>
                  <a:pt x="147" y="233"/>
                </a:cubicBezTo>
                <a:cubicBezTo>
                  <a:pt x="156" y="237"/>
                  <a:pt x="167" y="239"/>
                  <a:pt x="176" y="239"/>
                </a:cubicBezTo>
                <a:close/>
                <a:moveTo>
                  <a:pt x="122" y="30"/>
                </a:moveTo>
                <a:cubicBezTo>
                  <a:pt x="122" y="30"/>
                  <a:pt x="122" y="30"/>
                  <a:pt x="122" y="30"/>
                </a:cubicBezTo>
                <a:cubicBezTo>
                  <a:pt x="132" y="25"/>
                  <a:pt x="153" y="14"/>
                  <a:pt x="163" y="14"/>
                </a:cubicBezTo>
                <a:cubicBezTo>
                  <a:pt x="163" y="14"/>
                  <a:pt x="164" y="14"/>
                  <a:pt x="164" y="14"/>
                </a:cubicBezTo>
                <a:cubicBezTo>
                  <a:pt x="171" y="14"/>
                  <a:pt x="184" y="17"/>
                  <a:pt x="194" y="20"/>
                </a:cubicBezTo>
                <a:cubicBezTo>
                  <a:pt x="194" y="20"/>
                  <a:pt x="194" y="20"/>
                  <a:pt x="194" y="20"/>
                </a:cubicBezTo>
                <a:cubicBezTo>
                  <a:pt x="203" y="23"/>
                  <a:pt x="211" y="25"/>
                  <a:pt x="216" y="25"/>
                </a:cubicBezTo>
                <a:cubicBezTo>
                  <a:pt x="222" y="25"/>
                  <a:pt x="245" y="29"/>
                  <a:pt x="262" y="31"/>
                </a:cubicBezTo>
                <a:cubicBezTo>
                  <a:pt x="263" y="31"/>
                  <a:pt x="263" y="31"/>
                  <a:pt x="263" y="31"/>
                </a:cubicBezTo>
                <a:cubicBezTo>
                  <a:pt x="263" y="31"/>
                  <a:pt x="263" y="31"/>
                  <a:pt x="263" y="31"/>
                </a:cubicBezTo>
                <a:cubicBezTo>
                  <a:pt x="295" y="129"/>
                  <a:pt x="295" y="129"/>
                  <a:pt x="295" y="129"/>
                </a:cubicBezTo>
                <a:cubicBezTo>
                  <a:pt x="294" y="129"/>
                  <a:pt x="294" y="129"/>
                  <a:pt x="294" y="129"/>
                </a:cubicBezTo>
                <a:cubicBezTo>
                  <a:pt x="279" y="143"/>
                  <a:pt x="279" y="143"/>
                  <a:pt x="279" y="143"/>
                </a:cubicBezTo>
                <a:cubicBezTo>
                  <a:pt x="278" y="143"/>
                  <a:pt x="278" y="143"/>
                  <a:pt x="278" y="143"/>
                </a:cubicBezTo>
                <a:cubicBezTo>
                  <a:pt x="241" y="106"/>
                  <a:pt x="241" y="106"/>
                  <a:pt x="241" y="106"/>
                </a:cubicBezTo>
                <a:cubicBezTo>
                  <a:pt x="232" y="96"/>
                  <a:pt x="202" y="64"/>
                  <a:pt x="191" y="61"/>
                </a:cubicBezTo>
                <a:cubicBezTo>
                  <a:pt x="174" y="56"/>
                  <a:pt x="159" y="59"/>
                  <a:pt x="147" y="69"/>
                </a:cubicBezTo>
                <a:cubicBezTo>
                  <a:pt x="142" y="74"/>
                  <a:pt x="139" y="79"/>
                  <a:pt x="136" y="85"/>
                </a:cubicBezTo>
                <a:cubicBezTo>
                  <a:pt x="131" y="94"/>
                  <a:pt x="127" y="102"/>
                  <a:pt x="111" y="103"/>
                </a:cubicBezTo>
                <a:cubicBezTo>
                  <a:pt x="104" y="104"/>
                  <a:pt x="98" y="103"/>
                  <a:pt x="96" y="100"/>
                </a:cubicBezTo>
                <a:cubicBezTo>
                  <a:pt x="94" y="98"/>
                  <a:pt x="94" y="96"/>
                  <a:pt x="95" y="95"/>
                </a:cubicBezTo>
                <a:lnTo>
                  <a:pt x="122" y="30"/>
                </a:lnTo>
                <a:close/>
                <a:moveTo>
                  <a:pt x="52" y="170"/>
                </a:moveTo>
                <a:cubicBezTo>
                  <a:pt x="50" y="175"/>
                  <a:pt x="47" y="180"/>
                  <a:pt x="46" y="186"/>
                </a:cubicBezTo>
                <a:cubicBezTo>
                  <a:pt x="46" y="186"/>
                  <a:pt x="46" y="186"/>
                  <a:pt x="46" y="186"/>
                </a:cubicBezTo>
                <a:cubicBezTo>
                  <a:pt x="45" y="186"/>
                  <a:pt x="45" y="186"/>
                  <a:pt x="45" y="186"/>
                </a:cubicBezTo>
                <a:cubicBezTo>
                  <a:pt x="39" y="183"/>
                  <a:pt x="28" y="176"/>
                  <a:pt x="26" y="171"/>
                </a:cubicBezTo>
                <a:cubicBezTo>
                  <a:pt x="26" y="171"/>
                  <a:pt x="26" y="171"/>
                  <a:pt x="26" y="171"/>
                </a:cubicBezTo>
                <a:cubicBezTo>
                  <a:pt x="25" y="169"/>
                  <a:pt x="28" y="161"/>
                  <a:pt x="31" y="156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52" y="170"/>
                  <a:pt x="52" y="170"/>
                  <a:pt x="52" y="170"/>
                </a:cubicBezTo>
                <a:close/>
                <a:moveTo>
                  <a:pt x="73" y="206"/>
                </a:moveTo>
                <a:cubicBezTo>
                  <a:pt x="73" y="206"/>
                  <a:pt x="73" y="206"/>
                  <a:pt x="73" y="206"/>
                </a:cubicBezTo>
                <a:cubicBezTo>
                  <a:pt x="73" y="206"/>
                  <a:pt x="72" y="206"/>
                  <a:pt x="72" y="206"/>
                </a:cubicBezTo>
                <a:cubicBezTo>
                  <a:pt x="71" y="206"/>
                  <a:pt x="68" y="206"/>
                  <a:pt x="65" y="205"/>
                </a:cubicBezTo>
                <a:cubicBezTo>
                  <a:pt x="60" y="203"/>
                  <a:pt x="57" y="200"/>
                  <a:pt x="57" y="198"/>
                </a:cubicBezTo>
                <a:cubicBezTo>
                  <a:pt x="57" y="197"/>
                  <a:pt x="57" y="196"/>
                  <a:pt x="57" y="195"/>
                </a:cubicBezTo>
                <a:cubicBezTo>
                  <a:pt x="57" y="195"/>
                  <a:pt x="57" y="194"/>
                  <a:pt x="57" y="194"/>
                </a:cubicBezTo>
                <a:cubicBezTo>
                  <a:pt x="58" y="188"/>
                  <a:pt x="62" y="179"/>
                  <a:pt x="65" y="173"/>
                </a:cubicBezTo>
                <a:cubicBezTo>
                  <a:pt x="65" y="173"/>
                  <a:pt x="65" y="173"/>
                  <a:pt x="65" y="173"/>
                </a:cubicBezTo>
                <a:cubicBezTo>
                  <a:pt x="66" y="173"/>
                  <a:pt x="67" y="172"/>
                  <a:pt x="67" y="172"/>
                </a:cubicBezTo>
                <a:cubicBezTo>
                  <a:pt x="67" y="171"/>
                  <a:pt x="68" y="170"/>
                  <a:pt x="68" y="169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0" y="166"/>
                  <a:pt x="71" y="165"/>
                  <a:pt x="72" y="164"/>
                </a:cubicBezTo>
                <a:cubicBezTo>
                  <a:pt x="76" y="163"/>
                  <a:pt x="84" y="169"/>
                  <a:pt x="85" y="171"/>
                </a:cubicBezTo>
                <a:cubicBezTo>
                  <a:pt x="85" y="172"/>
                  <a:pt x="85" y="172"/>
                  <a:pt x="85" y="172"/>
                </a:cubicBezTo>
                <a:cubicBezTo>
                  <a:pt x="86" y="172"/>
                  <a:pt x="86" y="173"/>
                  <a:pt x="85" y="175"/>
                </a:cubicBezTo>
                <a:cubicBezTo>
                  <a:pt x="85" y="175"/>
                  <a:pt x="85" y="175"/>
                  <a:pt x="85" y="175"/>
                </a:cubicBezTo>
                <a:lnTo>
                  <a:pt x="73" y="206"/>
                </a:lnTo>
                <a:close/>
                <a:moveTo>
                  <a:pt x="110" y="197"/>
                </a:moveTo>
                <a:cubicBezTo>
                  <a:pt x="110" y="197"/>
                  <a:pt x="110" y="197"/>
                  <a:pt x="110" y="197"/>
                </a:cubicBezTo>
                <a:cubicBezTo>
                  <a:pt x="102" y="221"/>
                  <a:pt x="102" y="221"/>
                  <a:pt x="102" y="221"/>
                </a:cubicBezTo>
                <a:cubicBezTo>
                  <a:pt x="102" y="221"/>
                  <a:pt x="102" y="221"/>
                  <a:pt x="102" y="221"/>
                </a:cubicBezTo>
                <a:cubicBezTo>
                  <a:pt x="99" y="221"/>
                  <a:pt x="94" y="220"/>
                  <a:pt x="90" y="217"/>
                </a:cubicBezTo>
                <a:cubicBezTo>
                  <a:pt x="87" y="215"/>
                  <a:pt x="86" y="214"/>
                  <a:pt x="85" y="21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97" y="181"/>
                  <a:pt x="97" y="181"/>
                  <a:pt x="97" y="181"/>
                </a:cubicBezTo>
                <a:cubicBezTo>
                  <a:pt x="97" y="181"/>
                  <a:pt x="97" y="181"/>
                  <a:pt x="97" y="181"/>
                </a:cubicBezTo>
                <a:cubicBezTo>
                  <a:pt x="103" y="182"/>
                  <a:pt x="109" y="185"/>
                  <a:pt x="110" y="187"/>
                </a:cubicBezTo>
                <a:cubicBezTo>
                  <a:pt x="110" y="187"/>
                  <a:pt x="110" y="187"/>
                  <a:pt x="110" y="187"/>
                </a:cubicBezTo>
                <a:cubicBezTo>
                  <a:pt x="110" y="188"/>
                  <a:pt x="111" y="191"/>
                  <a:pt x="110" y="197"/>
                </a:cubicBezTo>
                <a:close/>
                <a:moveTo>
                  <a:pt x="138" y="218"/>
                </a:moveTo>
                <a:cubicBezTo>
                  <a:pt x="138" y="218"/>
                  <a:pt x="138" y="218"/>
                  <a:pt x="138" y="218"/>
                </a:cubicBezTo>
                <a:cubicBezTo>
                  <a:pt x="138" y="218"/>
                  <a:pt x="138" y="218"/>
                  <a:pt x="138" y="218"/>
                </a:cubicBezTo>
                <a:cubicBezTo>
                  <a:pt x="138" y="219"/>
                  <a:pt x="137" y="219"/>
                  <a:pt x="137" y="219"/>
                </a:cubicBezTo>
                <a:cubicBezTo>
                  <a:pt x="136" y="221"/>
                  <a:pt x="136" y="223"/>
                  <a:pt x="136" y="225"/>
                </a:cubicBezTo>
                <a:cubicBezTo>
                  <a:pt x="136" y="225"/>
                  <a:pt x="136" y="225"/>
                  <a:pt x="136" y="225"/>
                </a:cubicBezTo>
                <a:cubicBezTo>
                  <a:pt x="136" y="225"/>
                  <a:pt x="136" y="225"/>
                  <a:pt x="136" y="225"/>
                </a:cubicBezTo>
                <a:cubicBezTo>
                  <a:pt x="135" y="227"/>
                  <a:pt x="134" y="229"/>
                  <a:pt x="132" y="230"/>
                </a:cubicBezTo>
                <a:cubicBezTo>
                  <a:pt x="131" y="231"/>
                  <a:pt x="130" y="231"/>
                  <a:pt x="128" y="231"/>
                </a:cubicBezTo>
                <a:cubicBezTo>
                  <a:pt x="124" y="231"/>
                  <a:pt x="118" y="228"/>
                  <a:pt x="115" y="225"/>
                </a:cubicBezTo>
                <a:cubicBezTo>
                  <a:pt x="115" y="225"/>
                  <a:pt x="115" y="225"/>
                  <a:pt x="115" y="225"/>
                </a:cubicBezTo>
                <a:cubicBezTo>
                  <a:pt x="115" y="225"/>
                  <a:pt x="115" y="225"/>
                  <a:pt x="115" y="225"/>
                </a:cubicBezTo>
                <a:cubicBezTo>
                  <a:pt x="122" y="201"/>
                  <a:pt x="122" y="201"/>
                  <a:pt x="122" y="201"/>
                </a:cubicBezTo>
                <a:cubicBezTo>
                  <a:pt x="122" y="201"/>
                  <a:pt x="122" y="201"/>
                  <a:pt x="122" y="201"/>
                </a:cubicBezTo>
                <a:cubicBezTo>
                  <a:pt x="124" y="200"/>
                  <a:pt x="127" y="199"/>
                  <a:pt x="129" y="200"/>
                </a:cubicBezTo>
                <a:cubicBezTo>
                  <a:pt x="132" y="200"/>
                  <a:pt x="137" y="201"/>
                  <a:pt x="138" y="205"/>
                </a:cubicBezTo>
                <a:cubicBezTo>
                  <a:pt x="139" y="208"/>
                  <a:pt x="139" y="213"/>
                  <a:pt x="138" y="218"/>
                </a:cubicBezTo>
                <a:close/>
                <a:moveTo>
                  <a:pt x="131" y="187"/>
                </a:moveTo>
                <a:cubicBezTo>
                  <a:pt x="129" y="187"/>
                  <a:pt x="126" y="187"/>
                  <a:pt x="124" y="187"/>
                </a:cubicBezTo>
                <a:cubicBezTo>
                  <a:pt x="123" y="187"/>
                  <a:pt x="123" y="187"/>
                  <a:pt x="123" y="187"/>
                </a:cubicBezTo>
                <a:cubicBezTo>
                  <a:pt x="123" y="187"/>
                  <a:pt x="123" y="187"/>
                  <a:pt x="123" y="187"/>
                </a:cubicBezTo>
                <a:cubicBezTo>
                  <a:pt x="123" y="185"/>
                  <a:pt x="123" y="184"/>
                  <a:pt x="123" y="184"/>
                </a:cubicBezTo>
                <a:cubicBezTo>
                  <a:pt x="121" y="175"/>
                  <a:pt x="109" y="169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7"/>
                </a:cubicBezTo>
                <a:cubicBezTo>
                  <a:pt x="96" y="162"/>
                  <a:pt x="90" y="156"/>
                  <a:pt x="84" y="154"/>
                </a:cubicBezTo>
                <a:cubicBezTo>
                  <a:pt x="78" y="151"/>
                  <a:pt x="73" y="150"/>
                  <a:pt x="68" y="152"/>
                </a:cubicBezTo>
                <a:cubicBezTo>
                  <a:pt x="65" y="153"/>
                  <a:pt x="63" y="155"/>
                  <a:pt x="60" y="158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15" y="128"/>
                  <a:pt x="15" y="128"/>
                  <a:pt x="15" y="128"/>
                </a:cubicBezTo>
                <a:cubicBezTo>
                  <a:pt x="15" y="128"/>
                  <a:pt x="15" y="128"/>
                  <a:pt x="15" y="128"/>
                </a:cubicBezTo>
                <a:cubicBezTo>
                  <a:pt x="50" y="32"/>
                  <a:pt x="50" y="32"/>
                  <a:pt x="50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79" y="101"/>
                  <a:pt x="86" y="108"/>
                </a:cubicBezTo>
                <a:cubicBezTo>
                  <a:pt x="91" y="115"/>
                  <a:pt x="100" y="117"/>
                  <a:pt x="113" y="116"/>
                </a:cubicBezTo>
                <a:cubicBezTo>
                  <a:pt x="135" y="114"/>
                  <a:pt x="142" y="101"/>
                  <a:pt x="148" y="91"/>
                </a:cubicBezTo>
                <a:cubicBezTo>
                  <a:pt x="150" y="86"/>
                  <a:pt x="152" y="82"/>
                  <a:pt x="155" y="79"/>
                </a:cubicBezTo>
                <a:cubicBezTo>
                  <a:pt x="164" y="72"/>
                  <a:pt x="174" y="70"/>
                  <a:pt x="187" y="74"/>
                </a:cubicBezTo>
                <a:cubicBezTo>
                  <a:pt x="193" y="75"/>
                  <a:pt x="214" y="96"/>
                  <a:pt x="231" y="115"/>
                </a:cubicBezTo>
                <a:cubicBezTo>
                  <a:pt x="231" y="115"/>
                  <a:pt x="231" y="115"/>
                  <a:pt x="231" y="115"/>
                </a:cubicBezTo>
                <a:cubicBezTo>
                  <a:pt x="272" y="155"/>
                  <a:pt x="272" y="155"/>
                  <a:pt x="272" y="155"/>
                </a:cubicBezTo>
                <a:cubicBezTo>
                  <a:pt x="272" y="155"/>
                  <a:pt x="272" y="155"/>
                  <a:pt x="272" y="155"/>
                </a:cubicBezTo>
                <a:cubicBezTo>
                  <a:pt x="271" y="159"/>
                  <a:pt x="268" y="164"/>
                  <a:pt x="264" y="167"/>
                </a:cubicBezTo>
                <a:cubicBezTo>
                  <a:pt x="261" y="170"/>
                  <a:pt x="257" y="172"/>
                  <a:pt x="254" y="172"/>
                </a:cubicBezTo>
                <a:cubicBezTo>
                  <a:pt x="254" y="172"/>
                  <a:pt x="254" y="172"/>
                  <a:pt x="254" y="172"/>
                </a:cubicBezTo>
                <a:cubicBezTo>
                  <a:pt x="253" y="172"/>
                  <a:pt x="253" y="172"/>
                  <a:pt x="253" y="172"/>
                </a:cubicBezTo>
                <a:cubicBezTo>
                  <a:pt x="220" y="145"/>
                  <a:pt x="220" y="145"/>
                  <a:pt x="220" y="145"/>
                </a:cubicBezTo>
                <a:cubicBezTo>
                  <a:pt x="217" y="142"/>
                  <a:pt x="212" y="135"/>
                  <a:pt x="212" y="132"/>
                </a:cubicBezTo>
                <a:cubicBezTo>
                  <a:pt x="212" y="128"/>
                  <a:pt x="209" y="126"/>
                  <a:pt x="205" y="126"/>
                </a:cubicBezTo>
                <a:cubicBezTo>
                  <a:pt x="205" y="126"/>
                  <a:pt x="205" y="126"/>
                  <a:pt x="205" y="126"/>
                </a:cubicBezTo>
                <a:cubicBezTo>
                  <a:pt x="201" y="126"/>
                  <a:pt x="199" y="129"/>
                  <a:pt x="199" y="133"/>
                </a:cubicBezTo>
                <a:cubicBezTo>
                  <a:pt x="200" y="142"/>
                  <a:pt x="209" y="152"/>
                  <a:pt x="211" y="154"/>
                </a:cubicBezTo>
                <a:cubicBezTo>
                  <a:pt x="211" y="155"/>
                  <a:pt x="211" y="155"/>
                  <a:pt x="212" y="155"/>
                </a:cubicBezTo>
                <a:cubicBezTo>
                  <a:pt x="245" y="182"/>
                  <a:pt x="245" y="182"/>
                  <a:pt x="245" y="182"/>
                </a:cubicBezTo>
                <a:cubicBezTo>
                  <a:pt x="245" y="182"/>
                  <a:pt x="245" y="183"/>
                  <a:pt x="246" y="183"/>
                </a:cubicBezTo>
                <a:cubicBezTo>
                  <a:pt x="246" y="183"/>
                  <a:pt x="246" y="183"/>
                  <a:pt x="246" y="183"/>
                </a:cubicBezTo>
                <a:cubicBezTo>
                  <a:pt x="246" y="183"/>
                  <a:pt x="246" y="183"/>
                  <a:pt x="246" y="183"/>
                </a:cubicBezTo>
                <a:cubicBezTo>
                  <a:pt x="245" y="186"/>
                  <a:pt x="243" y="189"/>
                  <a:pt x="240" y="192"/>
                </a:cubicBezTo>
                <a:cubicBezTo>
                  <a:pt x="236" y="195"/>
                  <a:pt x="232" y="197"/>
                  <a:pt x="228" y="197"/>
                </a:cubicBezTo>
                <a:cubicBezTo>
                  <a:pt x="228" y="197"/>
                  <a:pt x="228" y="197"/>
                  <a:pt x="228" y="197"/>
                </a:cubicBezTo>
                <a:cubicBezTo>
                  <a:pt x="228" y="197"/>
                  <a:pt x="228" y="197"/>
                  <a:pt x="228" y="197"/>
                </a:cubicBezTo>
                <a:cubicBezTo>
                  <a:pt x="193" y="168"/>
                  <a:pt x="193" y="168"/>
                  <a:pt x="193" y="168"/>
                </a:cubicBezTo>
                <a:cubicBezTo>
                  <a:pt x="192" y="167"/>
                  <a:pt x="190" y="167"/>
                  <a:pt x="188" y="167"/>
                </a:cubicBezTo>
                <a:cubicBezTo>
                  <a:pt x="186" y="167"/>
                  <a:pt x="185" y="168"/>
                  <a:pt x="184" y="169"/>
                </a:cubicBezTo>
                <a:cubicBezTo>
                  <a:pt x="183" y="171"/>
                  <a:pt x="182" y="172"/>
                  <a:pt x="182" y="174"/>
                </a:cubicBezTo>
                <a:cubicBezTo>
                  <a:pt x="182" y="176"/>
                  <a:pt x="183" y="177"/>
                  <a:pt x="185" y="178"/>
                </a:cubicBezTo>
                <a:cubicBezTo>
                  <a:pt x="219" y="206"/>
                  <a:pt x="219" y="206"/>
                  <a:pt x="219" y="206"/>
                </a:cubicBezTo>
                <a:cubicBezTo>
                  <a:pt x="219" y="206"/>
                  <a:pt x="219" y="206"/>
                  <a:pt x="219" y="206"/>
                </a:cubicBezTo>
                <a:cubicBezTo>
                  <a:pt x="218" y="210"/>
                  <a:pt x="216" y="213"/>
                  <a:pt x="213" y="215"/>
                </a:cubicBezTo>
                <a:cubicBezTo>
                  <a:pt x="211" y="218"/>
                  <a:pt x="207" y="219"/>
                  <a:pt x="204" y="219"/>
                </a:cubicBezTo>
                <a:cubicBezTo>
                  <a:pt x="204" y="219"/>
                  <a:pt x="204" y="219"/>
                  <a:pt x="204" y="219"/>
                </a:cubicBezTo>
                <a:cubicBezTo>
                  <a:pt x="204" y="219"/>
                  <a:pt x="204" y="219"/>
                  <a:pt x="204" y="219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170" y="193"/>
                  <a:pt x="168" y="193"/>
                  <a:pt x="166" y="193"/>
                </a:cubicBezTo>
                <a:cubicBezTo>
                  <a:pt x="165" y="193"/>
                  <a:pt x="163" y="194"/>
                  <a:pt x="162" y="196"/>
                </a:cubicBezTo>
                <a:cubicBezTo>
                  <a:pt x="161" y="197"/>
                  <a:pt x="161" y="199"/>
                  <a:pt x="161" y="201"/>
                </a:cubicBezTo>
                <a:cubicBezTo>
                  <a:pt x="161" y="202"/>
                  <a:pt x="162" y="204"/>
                  <a:pt x="163" y="205"/>
                </a:cubicBezTo>
                <a:cubicBezTo>
                  <a:pt x="188" y="224"/>
                  <a:pt x="188" y="224"/>
                  <a:pt x="188" y="224"/>
                </a:cubicBezTo>
                <a:cubicBezTo>
                  <a:pt x="188" y="224"/>
                  <a:pt x="188" y="224"/>
                  <a:pt x="188" y="224"/>
                </a:cubicBezTo>
                <a:cubicBezTo>
                  <a:pt x="187" y="224"/>
                  <a:pt x="186" y="225"/>
                  <a:pt x="185" y="225"/>
                </a:cubicBezTo>
                <a:cubicBezTo>
                  <a:pt x="182" y="225"/>
                  <a:pt x="179" y="226"/>
                  <a:pt x="176" y="226"/>
                </a:cubicBezTo>
                <a:cubicBezTo>
                  <a:pt x="168" y="226"/>
                  <a:pt x="158" y="223"/>
                  <a:pt x="151" y="220"/>
                </a:cubicBezTo>
                <a:cubicBezTo>
                  <a:pt x="151" y="220"/>
                  <a:pt x="151" y="220"/>
                  <a:pt x="151" y="220"/>
                </a:cubicBezTo>
                <a:cubicBezTo>
                  <a:pt x="151" y="220"/>
                  <a:pt x="151" y="220"/>
                  <a:pt x="151" y="220"/>
                </a:cubicBezTo>
                <a:cubicBezTo>
                  <a:pt x="153" y="212"/>
                  <a:pt x="152" y="205"/>
                  <a:pt x="151" y="201"/>
                </a:cubicBezTo>
                <a:cubicBezTo>
                  <a:pt x="149" y="193"/>
                  <a:pt x="141" y="188"/>
                  <a:pt x="131" y="18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719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42249" y="1708854"/>
            <a:ext cx="1115127" cy="795479"/>
            <a:chOff x="-2220913" y="-1190625"/>
            <a:chExt cx="2674939" cy="1908175"/>
          </a:xfrm>
          <a:solidFill>
            <a:srgbClr val="6EC3D5"/>
          </a:solidFill>
        </p:grpSpPr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-881062" y="-1190625"/>
              <a:ext cx="1335088" cy="1906588"/>
            </a:xfrm>
            <a:custGeom>
              <a:avLst/>
              <a:gdLst>
                <a:gd name="T0" fmla="*/ 0 w 841"/>
                <a:gd name="T1" fmla="*/ 291 h 1201"/>
                <a:gd name="T2" fmla="*/ 841 w 841"/>
                <a:gd name="T3" fmla="*/ 0 h 1201"/>
                <a:gd name="T4" fmla="*/ 841 w 841"/>
                <a:gd name="T5" fmla="*/ 900 h 1201"/>
                <a:gd name="T6" fmla="*/ 0 w 841"/>
                <a:gd name="T7" fmla="*/ 1201 h 1201"/>
                <a:gd name="T8" fmla="*/ 0 w 841"/>
                <a:gd name="T9" fmla="*/ 291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1" h="1201">
                  <a:moveTo>
                    <a:pt x="0" y="291"/>
                  </a:moveTo>
                  <a:lnTo>
                    <a:pt x="841" y="0"/>
                  </a:lnTo>
                  <a:lnTo>
                    <a:pt x="841" y="900"/>
                  </a:lnTo>
                  <a:lnTo>
                    <a:pt x="0" y="1201"/>
                  </a:lnTo>
                  <a:lnTo>
                    <a:pt x="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-2220913" y="-1168400"/>
              <a:ext cx="1330325" cy="1885950"/>
            </a:xfrm>
            <a:custGeom>
              <a:avLst/>
              <a:gdLst>
                <a:gd name="T0" fmla="*/ 0 w 838"/>
                <a:gd name="T1" fmla="*/ 0 h 1188"/>
                <a:gd name="T2" fmla="*/ 10 w 838"/>
                <a:gd name="T3" fmla="*/ 900 h 1188"/>
                <a:gd name="T4" fmla="*/ 832 w 838"/>
                <a:gd name="T5" fmla="*/ 1188 h 1188"/>
                <a:gd name="T6" fmla="*/ 838 w 838"/>
                <a:gd name="T7" fmla="*/ 288 h 1188"/>
                <a:gd name="T8" fmla="*/ 0 w 838"/>
                <a:gd name="T9" fmla="*/ 0 h 1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8" h="1188">
                  <a:moveTo>
                    <a:pt x="0" y="0"/>
                  </a:moveTo>
                  <a:lnTo>
                    <a:pt x="10" y="900"/>
                  </a:lnTo>
                  <a:lnTo>
                    <a:pt x="832" y="1188"/>
                  </a:lnTo>
                  <a:lnTo>
                    <a:pt x="838" y="2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476250"/>
            <a:ext cx="2711302" cy="733925"/>
          </a:xfrm>
        </p:spPr>
        <p:txBody>
          <a:bodyPr/>
          <a:lstStyle/>
          <a:p>
            <a:pPr algn="ctr"/>
            <a:r>
              <a:rPr lang="es-ES_tradnl" dirty="0">
                <a:solidFill>
                  <a:srgbClr val="0070C0"/>
                </a:solidFill>
              </a:rPr>
              <a:t>INDICE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49526" y="912154"/>
            <a:ext cx="602937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342900" defTabSz="4572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s-ES" sz="140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DEFINICIÓN DE INCIDENCIA P0.</a:t>
            </a:r>
          </a:p>
          <a:p>
            <a:pPr marL="285750" indent="-342900" defTabSz="4572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s-ES" sz="140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IDENTIFICACIÓN DE INCIDENCIA P0.</a:t>
            </a:r>
            <a:endParaRPr lang="es-ES_tradnl" sz="1400" dirty="0">
              <a:latin typeface="+mj-lt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marL="285750" indent="-342900" defTabSz="4572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s-ES_tradnl" sz="140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COORDINACIÓN CON RESOLUTORES.</a:t>
            </a:r>
          </a:p>
          <a:p>
            <a:pPr marL="285750" indent="-342900" defTabSz="4572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s-ES_tradnl" sz="140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COMUNICACIÓN SALIENTE DEL CSU.</a:t>
            </a:r>
          </a:p>
          <a:p>
            <a:pPr marL="285750" indent="-342900" defTabSz="4572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s-ES" sz="140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COMUNICACIÓN ENTRANTE EN EL CSU.</a:t>
            </a:r>
          </a:p>
          <a:p>
            <a:pPr marL="285750" indent="-342900" defTabSz="4572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s-ES" sz="140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FLUJO DE TELEFONÍA PARA SUBDIRECTORES.</a:t>
            </a:r>
          </a:p>
          <a:p>
            <a:pPr marL="342900" indent="-342900" defTabSz="457200" eaLnBrk="1" hangingPunct="1">
              <a:spcAft>
                <a:spcPts val="600"/>
              </a:spcAft>
              <a:buFont typeface="+mj-lt"/>
              <a:buAutoNum type="arabicPeriod" startAt="6"/>
            </a:pPr>
            <a:r>
              <a:rPr lang="es-ES" sz="140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COMUNICACIÓN EN SALA CALIENTE.</a:t>
            </a:r>
          </a:p>
          <a:p>
            <a:pPr marL="342900" indent="-342900" defTabSz="457200" eaLnBrk="1" hangingPunct="1">
              <a:spcAft>
                <a:spcPts val="600"/>
              </a:spcAft>
              <a:buFont typeface="+mj-lt"/>
              <a:buAutoNum type="arabicPeriod" startAt="6"/>
            </a:pPr>
            <a:r>
              <a:rPr lang="es-ES" sz="140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MEJORAS A IMPLEMENTAR.</a:t>
            </a:r>
          </a:p>
          <a:p>
            <a:pPr marL="342900" indent="-342900" defTabSz="457200" eaLnBrk="1" hangingPunct="1">
              <a:spcAft>
                <a:spcPts val="600"/>
              </a:spcAft>
              <a:buFont typeface="+mj-lt"/>
              <a:buAutoNum type="arabicPeriod" startAt="6"/>
            </a:pPr>
            <a:r>
              <a:rPr lang="es-ES" sz="120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rPr>
              <a:t>ANEXO I RESOLUTORES.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736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916FC3-A151-4F30-B109-7ED0C5A070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50" y="1995428"/>
            <a:ext cx="590338" cy="59033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A95FC5B-5745-4EEC-92C3-4AACB5614323}"/>
              </a:ext>
            </a:extLst>
          </p:cNvPr>
          <p:cNvSpPr txBox="1">
            <a:spLocks/>
          </p:cNvSpPr>
          <p:nvPr/>
        </p:nvSpPr>
        <p:spPr bwMode="auto">
          <a:xfrm>
            <a:off x="0" y="132155"/>
            <a:ext cx="2711302" cy="11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BAFF"/>
                </a:solidFill>
              </a:rPr>
              <a:t>Definición Incidencia P0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956509-2ED8-4DC2-8E10-EA580E7289D9}"/>
              </a:ext>
            </a:extLst>
          </p:cNvPr>
          <p:cNvSpPr/>
          <p:nvPr/>
        </p:nvSpPr>
        <p:spPr>
          <a:xfrm>
            <a:off x="2711300" y="720000"/>
            <a:ext cx="6432700" cy="371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Una incidencia de Prioridad Muy Alta (P1) se clasificará como </a:t>
            </a:r>
            <a:r>
              <a:rPr lang="es-ES_tradnl" sz="1600" b="1" dirty="0"/>
              <a:t>incidencia de Prioridad Extrema o P0</a:t>
            </a:r>
            <a:r>
              <a:rPr lang="es-ES_tradnl" sz="1600" dirty="0"/>
              <a:t> cuando se den las tres circunstancias siguientes: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_tradnl" sz="1600" dirty="0"/>
              <a:t>Afecta a uno o más servicios críticos asistenciales con impacto en el usuario.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_tradnl" sz="1600" dirty="0"/>
              <a:t>Afecta a varios centros de más de una provincia.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_tradnl" sz="1600" dirty="0"/>
              <a:t>Afecta a un importante número de usuarios.</a:t>
            </a:r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La </a:t>
            </a:r>
            <a:r>
              <a:rPr lang="es-ES_tradnl" sz="1600" u="sng" dirty="0"/>
              <a:t>activación</a:t>
            </a:r>
            <a:r>
              <a:rPr lang="es-ES_tradnl" sz="1600" dirty="0"/>
              <a:t> de este procedimiento debe de ser </a:t>
            </a:r>
            <a:r>
              <a:rPr lang="es-ES_tradnl" sz="1600" u="sng" dirty="0"/>
              <a:t>confirmada por el Gestor de Incidencias P0 del CSU</a:t>
            </a:r>
            <a:r>
              <a:rPr lang="es-ES_tradnl" sz="1600" dirty="0"/>
              <a:t> y por el </a:t>
            </a:r>
            <a:r>
              <a:rPr lang="es-ES_tradnl" sz="1600" u="sng" dirty="0"/>
              <a:t>Responsable de SSHH del SAS</a:t>
            </a:r>
            <a:r>
              <a:rPr lang="es-ES_tradnl" sz="1600" dirty="0"/>
              <a:t> </a:t>
            </a:r>
            <a:r>
              <a:rPr lang="es-ES_tradnl" sz="1400" b="1" dirty="0"/>
              <a:t>(1)</a:t>
            </a:r>
            <a:endParaRPr lang="es-ES_tradnl" sz="1600" b="1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Desde el punto de vista de tiempos resolución de proveedores, aplica el mismo SLA que a las P1.</a:t>
            </a:r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Desde el punto de vista de notificación, aplica el procedimiento de Alerta Temprana.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F0825-4ACE-46A7-8425-BF8E39D90D13}"/>
              </a:ext>
            </a:extLst>
          </p:cNvPr>
          <p:cNvSpPr/>
          <p:nvPr/>
        </p:nvSpPr>
        <p:spPr>
          <a:xfrm>
            <a:off x="91008" y="2853834"/>
            <a:ext cx="2529281" cy="7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71" algn="ctr" defTabSz="685783">
              <a:lnSpc>
                <a:spcPct val="85000"/>
              </a:lnSpc>
              <a:spcAft>
                <a:spcPts val="900"/>
              </a:spcAft>
            </a:pPr>
            <a:r>
              <a:rPr lang="es-ES_tradnl" sz="1600" b="1" dirty="0">
                <a:solidFill>
                  <a:schemeClr val="tx2"/>
                </a:solidFill>
              </a:rPr>
              <a:t>Mejorar la gestión con resolutores y la comunicación al SAS</a:t>
            </a:r>
            <a:endParaRPr lang="es-ES_tradnl" sz="1800" b="1" dirty="0">
              <a:latin typeface="Arial Black" panose="020B0A040201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BF8A61-C2BE-4E4D-A11A-6A8D2752DE36}"/>
              </a:ext>
            </a:extLst>
          </p:cNvPr>
          <p:cNvSpPr txBox="1"/>
          <p:nvPr/>
        </p:nvSpPr>
        <p:spPr>
          <a:xfrm>
            <a:off x="2957879" y="4725386"/>
            <a:ext cx="5979381" cy="41125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s-ES" sz="1100" dirty="0"/>
              <a:t>(1): </a:t>
            </a:r>
            <a:r>
              <a:rPr lang="es-ES_tradnl" sz="1100" dirty="0"/>
              <a:t> Si el Responsable de SSHH no se encuentra disponible, el Gestor de </a:t>
            </a:r>
            <a:r>
              <a:rPr lang="es-ES" sz="1100" dirty="0"/>
              <a:t>Incidencias del CSU </a:t>
            </a:r>
            <a:r>
              <a:rPr lang="es-ES_tradnl" sz="1100" dirty="0"/>
              <a:t>tendrá la decisión.</a:t>
            </a:r>
          </a:p>
        </p:txBody>
      </p:sp>
    </p:spTree>
    <p:extLst>
      <p:ext uri="{BB962C8B-B14F-4D97-AF65-F5344CB8AC3E}">
        <p14:creationId xmlns:p14="http://schemas.microsoft.com/office/powerpoint/2010/main" val="1946125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95FC5B-5745-4EEC-92C3-4AACB5614323}"/>
              </a:ext>
            </a:extLst>
          </p:cNvPr>
          <p:cNvSpPr txBox="1">
            <a:spLocks/>
          </p:cNvSpPr>
          <p:nvPr/>
        </p:nvSpPr>
        <p:spPr bwMode="auto">
          <a:xfrm>
            <a:off x="0" y="132155"/>
            <a:ext cx="2711302" cy="11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BAFF"/>
                </a:solidFill>
              </a:rPr>
              <a:t>Identificación de Incidencia P0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956509-2ED8-4DC2-8E10-EA580E7289D9}"/>
              </a:ext>
            </a:extLst>
          </p:cNvPr>
          <p:cNvSpPr/>
          <p:nvPr/>
        </p:nvSpPr>
        <p:spPr>
          <a:xfrm>
            <a:off x="2711300" y="720000"/>
            <a:ext cx="6432700" cy="413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Una incidencia de P0 podrá ser identificada como tal si: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_tradnl" sz="1600" u="sng" dirty="0"/>
              <a:t>Incremento sustancial de demanda</a:t>
            </a:r>
            <a:r>
              <a:rPr lang="es-ES_tradnl" sz="1600" dirty="0"/>
              <a:t> no esperada en el CSU, previa confirmación del Gestor de la Demanda.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_tradnl" sz="1600" u="sng" dirty="0"/>
              <a:t>Notificación de un Responsable Provincial</a:t>
            </a:r>
            <a:r>
              <a:rPr lang="es-ES_tradnl" sz="1600" dirty="0"/>
              <a:t>.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_tradnl" sz="1600" u="sng" dirty="0"/>
              <a:t>Desbordamiento de la cola de Nivel 1</a:t>
            </a:r>
            <a:r>
              <a:rPr lang="es-ES_tradnl" sz="1600" dirty="0"/>
              <a:t> en horario de tardes y noches.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u="sng" dirty="0"/>
              <a:t>Notificación</a:t>
            </a:r>
            <a:r>
              <a:rPr lang="es-ES_tradnl" sz="1600" u="sng" dirty="0"/>
              <a:t> de los técnicos</a:t>
            </a:r>
            <a:r>
              <a:rPr lang="es-ES_tradnl" sz="1600" dirty="0"/>
              <a:t> que administran los Sistemas, tras la detección de anomalías en los mismos.</a:t>
            </a:r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Se habilitarán medidas automáticas en el sistema de telefonía ACCA para identificar posibles P0 en base al número de llamadas en cola y agentes conectados. Se acuerda establecer como valor del disparador que el número de llamadas en cola sea 5 veces superior al número de agentes físicos logados en el sistema de telefonía.</a:t>
            </a:r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El sistema lanzará llamadas y mensajes a Guardia Nivel2, Gestor de Incidencias y Responsable del CSU.</a:t>
            </a:r>
            <a:endParaRPr lang="es-ES_tradnl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F0825-4ACE-46A7-8425-BF8E39D90D13}"/>
              </a:ext>
            </a:extLst>
          </p:cNvPr>
          <p:cNvSpPr/>
          <p:nvPr/>
        </p:nvSpPr>
        <p:spPr>
          <a:xfrm>
            <a:off x="91008" y="2853834"/>
            <a:ext cx="2529281" cy="30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71" algn="ctr" defTabSz="685783">
              <a:lnSpc>
                <a:spcPct val="85000"/>
              </a:lnSpc>
              <a:spcAft>
                <a:spcPts val="900"/>
              </a:spcAft>
            </a:pPr>
            <a:r>
              <a:rPr lang="es-ES_tradnl" sz="1600" b="1" dirty="0">
                <a:solidFill>
                  <a:schemeClr val="tx2"/>
                </a:solidFill>
              </a:rPr>
              <a:t>Detección temprana</a:t>
            </a:r>
            <a:endParaRPr lang="es-ES_tradnl" sz="1800" b="1" dirty="0">
              <a:latin typeface="Arial Black" panose="020B0A040201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A7D612B-4BE1-4552-B5EA-2E458A9D1794}"/>
              </a:ext>
            </a:extLst>
          </p:cNvPr>
          <p:cNvGrpSpPr/>
          <p:nvPr/>
        </p:nvGrpSpPr>
        <p:grpSpPr>
          <a:xfrm>
            <a:off x="1050850" y="1980765"/>
            <a:ext cx="556356" cy="673865"/>
            <a:chOff x="5897563" y="2060575"/>
            <a:chExt cx="2068512" cy="232727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8" name="Freeform 49">
              <a:extLst>
                <a:ext uri="{FF2B5EF4-FFF2-40B4-BE49-F238E27FC236}">
                  <a16:creationId xmlns:a16="http://schemas.microsoft.com/office/drawing/2014/main" id="{B2ACFC08-8F15-4E57-9758-2246DD3093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8400" y="2320925"/>
              <a:ext cx="1717675" cy="1254125"/>
            </a:xfrm>
            <a:custGeom>
              <a:avLst/>
              <a:gdLst>
                <a:gd name="T0" fmla="*/ 142 w 152"/>
                <a:gd name="T1" fmla="*/ 0 h 111"/>
                <a:gd name="T2" fmla="*/ 23 w 152"/>
                <a:gd name="T3" fmla="*/ 0 h 111"/>
                <a:gd name="T4" fmla="*/ 25 w 152"/>
                <a:gd name="T5" fmla="*/ 7 h 111"/>
                <a:gd name="T6" fmla="*/ 24 w 152"/>
                <a:gd name="T7" fmla="*/ 11 h 111"/>
                <a:gd name="T8" fmla="*/ 130 w 152"/>
                <a:gd name="T9" fmla="*/ 11 h 111"/>
                <a:gd name="T10" fmla="*/ 130 w 152"/>
                <a:gd name="T11" fmla="*/ 101 h 111"/>
                <a:gd name="T12" fmla="*/ 13 w 152"/>
                <a:gd name="T13" fmla="*/ 101 h 111"/>
                <a:gd name="T14" fmla="*/ 13 w 152"/>
                <a:gd name="T15" fmla="*/ 24 h 111"/>
                <a:gd name="T16" fmla="*/ 7 w 152"/>
                <a:gd name="T17" fmla="*/ 25 h 111"/>
                <a:gd name="T18" fmla="*/ 0 w 152"/>
                <a:gd name="T19" fmla="*/ 24 h 111"/>
                <a:gd name="T20" fmla="*/ 0 w 152"/>
                <a:gd name="T21" fmla="*/ 101 h 111"/>
                <a:gd name="T22" fmla="*/ 11 w 152"/>
                <a:gd name="T23" fmla="*/ 111 h 111"/>
                <a:gd name="T24" fmla="*/ 142 w 152"/>
                <a:gd name="T25" fmla="*/ 111 h 111"/>
                <a:gd name="T26" fmla="*/ 152 w 152"/>
                <a:gd name="T27" fmla="*/ 101 h 111"/>
                <a:gd name="T28" fmla="*/ 152 w 152"/>
                <a:gd name="T29" fmla="*/ 11 h 111"/>
                <a:gd name="T30" fmla="*/ 142 w 152"/>
                <a:gd name="T31" fmla="*/ 0 h 111"/>
                <a:gd name="T32" fmla="*/ 142 w 152"/>
                <a:gd name="T33" fmla="*/ 62 h 111"/>
                <a:gd name="T34" fmla="*/ 136 w 152"/>
                <a:gd name="T35" fmla="*/ 56 h 111"/>
                <a:gd name="T36" fmla="*/ 142 w 152"/>
                <a:gd name="T37" fmla="*/ 50 h 111"/>
                <a:gd name="T38" fmla="*/ 148 w 152"/>
                <a:gd name="T39" fmla="*/ 56 h 111"/>
                <a:gd name="T40" fmla="*/ 142 w 152"/>
                <a:gd name="T41" fmla="*/ 6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2" h="111">
                  <a:moveTo>
                    <a:pt x="14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4" y="2"/>
                    <a:pt x="25" y="5"/>
                    <a:pt x="25" y="7"/>
                  </a:cubicBezTo>
                  <a:cubicBezTo>
                    <a:pt x="25" y="8"/>
                    <a:pt x="25" y="10"/>
                    <a:pt x="24" y="11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1" y="25"/>
                    <a:pt x="9" y="25"/>
                    <a:pt x="7" y="25"/>
                  </a:cubicBezTo>
                  <a:cubicBezTo>
                    <a:pt x="4" y="25"/>
                    <a:pt x="2" y="25"/>
                    <a:pt x="0" y="2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6"/>
                    <a:pt x="5" y="111"/>
                    <a:pt x="11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7" y="111"/>
                    <a:pt x="152" y="106"/>
                    <a:pt x="152" y="10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2" y="5"/>
                    <a:pt x="147" y="0"/>
                    <a:pt x="142" y="0"/>
                  </a:cubicBezTo>
                  <a:close/>
                  <a:moveTo>
                    <a:pt x="142" y="62"/>
                  </a:moveTo>
                  <a:cubicBezTo>
                    <a:pt x="138" y="62"/>
                    <a:pt x="136" y="59"/>
                    <a:pt x="136" y="56"/>
                  </a:cubicBezTo>
                  <a:cubicBezTo>
                    <a:pt x="136" y="52"/>
                    <a:pt x="138" y="50"/>
                    <a:pt x="142" y="50"/>
                  </a:cubicBezTo>
                  <a:cubicBezTo>
                    <a:pt x="145" y="50"/>
                    <a:pt x="148" y="52"/>
                    <a:pt x="148" y="56"/>
                  </a:cubicBezTo>
                  <a:cubicBezTo>
                    <a:pt x="148" y="59"/>
                    <a:pt x="145" y="62"/>
                    <a:pt x="142" y="6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kern="0" dirty="0">
                <a:solidFill>
                  <a:srgbClr val="000000"/>
                </a:solidFill>
              </a:endParaRPr>
            </a:p>
          </p:txBody>
        </p:sp>
        <p:sp>
          <p:nvSpPr>
            <p:cNvPr id="19" name="Freeform 50">
              <a:extLst>
                <a:ext uri="{FF2B5EF4-FFF2-40B4-BE49-F238E27FC236}">
                  <a16:creationId xmlns:a16="http://schemas.microsoft.com/office/drawing/2014/main" id="{834B4253-9AED-4D6D-BBDE-3B299E997C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7563" y="2060575"/>
              <a:ext cx="847725" cy="892175"/>
            </a:xfrm>
            <a:custGeom>
              <a:avLst/>
              <a:gdLst>
                <a:gd name="T0" fmla="*/ 75 w 75"/>
                <a:gd name="T1" fmla="*/ 68 h 79"/>
                <a:gd name="T2" fmla="*/ 61 w 75"/>
                <a:gd name="T3" fmla="*/ 49 h 79"/>
                <a:gd name="T4" fmla="*/ 66 w 75"/>
                <a:gd name="T5" fmla="*/ 41 h 79"/>
                <a:gd name="T6" fmla="*/ 66 w 75"/>
                <a:gd name="T7" fmla="*/ 40 h 79"/>
                <a:gd name="T8" fmla="*/ 66 w 75"/>
                <a:gd name="T9" fmla="*/ 40 h 79"/>
                <a:gd name="T10" fmla="*/ 68 w 75"/>
                <a:gd name="T11" fmla="*/ 30 h 79"/>
                <a:gd name="T12" fmla="*/ 68 w 75"/>
                <a:gd name="T13" fmla="*/ 30 h 79"/>
                <a:gd name="T14" fmla="*/ 68 w 75"/>
                <a:gd name="T15" fmla="*/ 30 h 79"/>
                <a:gd name="T16" fmla="*/ 66 w 75"/>
                <a:gd name="T17" fmla="*/ 20 h 79"/>
                <a:gd name="T18" fmla="*/ 66 w 75"/>
                <a:gd name="T19" fmla="*/ 20 h 79"/>
                <a:gd name="T20" fmla="*/ 66 w 75"/>
                <a:gd name="T21" fmla="*/ 20 h 79"/>
                <a:gd name="T22" fmla="*/ 61 w 75"/>
                <a:gd name="T23" fmla="*/ 11 h 79"/>
                <a:gd name="T24" fmla="*/ 61 w 75"/>
                <a:gd name="T25" fmla="*/ 11 h 79"/>
                <a:gd name="T26" fmla="*/ 61 w 75"/>
                <a:gd name="T27" fmla="*/ 11 h 79"/>
                <a:gd name="T28" fmla="*/ 53 w 75"/>
                <a:gd name="T29" fmla="*/ 4 h 79"/>
                <a:gd name="T30" fmla="*/ 53 w 75"/>
                <a:gd name="T31" fmla="*/ 4 h 79"/>
                <a:gd name="T32" fmla="*/ 53 w 75"/>
                <a:gd name="T33" fmla="*/ 4 h 79"/>
                <a:gd name="T34" fmla="*/ 43 w 75"/>
                <a:gd name="T35" fmla="*/ 0 h 79"/>
                <a:gd name="T36" fmla="*/ 43 w 75"/>
                <a:gd name="T37" fmla="*/ 0 h 79"/>
                <a:gd name="T38" fmla="*/ 43 w 75"/>
                <a:gd name="T39" fmla="*/ 0 h 79"/>
                <a:gd name="T40" fmla="*/ 33 w 75"/>
                <a:gd name="T41" fmla="*/ 0 h 79"/>
                <a:gd name="T42" fmla="*/ 32 w 75"/>
                <a:gd name="T43" fmla="*/ 0 h 79"/>
                <a:gd name="T44" fmla="*/ 32 w 75"/>
                <a:gd name="T45" fmla="*/ 0 h 79"/>
                <a:gd name="T46" fmla="*/ 23 w 75"/>
                <a:gd name="T47" fmla="*/ 4 h 79"/>
                <a:gd name="T48" fmla="*/ 23 w 75"/>
                <a:gd name="T49" fmla="*/ 4 h 79"/>
                <a:gd name="T50" fmla="*/ 22 w 75"/>
                <a:gd name="T51" fmla="*/ 4 h 79"/>
                <a:gd name="T52" fmla="*/ 14 w 75"/>
                <a:gd name="T53" fmla="*/ 11 h 79"/>
                <a:gd name="T54" fmla="*/ 9 w 75"/>
                <a:gd name="T55" fmla="*/ 20 h 79"/>
                <a:gd name="T56" fmla="*/ 7 w 75"/>
                <a:gd name="T57" fmla="*/ 30 h 79"/>
                <a:gd name="T58" fmla="*/ 9 w 75"/>
                <a:gd name="T59" fmla="*/ 41 h 79"/>
                <a:gd name="T60" fmla="*/ 14 w 75"/>
                <a:gd name="T61" fmla="*/ 49 h 79"/>
                <a:gd name="T62" fmla="*/ 0 w 75"/>
                <a:gd name="T63" fmla="*/ 68 h 79"/>
                <a:gd name="T64" fmla="*/ 11 w 75"/>
                <a:gd name="T65" fmla="*/ 67 h 79"/>
                <a:gd name="T66" fmla="*/ 29 w 75"/>
                <a:gd name="T67" fmla="*/ 58 h 79"/>
                <a:gd name="T68" fmla="*/ 38 w 75"/>
                <a:gd name="T69" fmla="*/ 58 h 79"/>
                <a:gd name="T70" fmla="*/ 43 w 75"/>
                <a:gd name="T71" fmla="*/ 60 h 79"/>
                <a:gd name="T72" fmla="*/ 43 w 75"/>
                <a:gd name="T73" fmla="*/ 60 h 79"/>
                <a:gd name="T74" fmla="*/ 61 w 75"/>
                <a:gd name="T75" fmla="*/ 79 h 79"/>
                <a:gd name="T76" fmla="*/ 75 w 75"/>
                <a:gd name="T77" fmla="*/ 68 h 79"/>
                <a:gd name="T78" fmla="*/ 20 w 75"/>
                <a:gd name="T79" fmla="*/ 30 h 79"/>
                <a:gd name="T80" fmla="*/ 56 w 75"/>
                <a:gd name="T81" fmla="*/ 3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79">
                  <a:moveTo>
                    <a:pt x="75" y="68"/>
                  </a:moveTo>
                  <a:cubicBezTo>
                    <a:pt x="75" y="68"/>
                    <a:pt x="75" y="68"/>
                    <a:pt x="75" y="68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2" y="47"/>
                    <a:pt x="61" y="45"/>
                    <a:pt x="62" y="44"/>
                  </a:cubicBezTo>
                  <a:cubicBezTo>
                    <a:pt x="63" y="43"/>
                    <a:pt x="65" y="42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39"/>
                    <a:pt x="65" y="37"/>
                    <a:pt x="65" y="35"/>
                  </a:cubicBezTo>
                  <a:cubicBezTo>
                    <a:pt x="66" y="33"/>
                    <a:pt x="68" y="32"/>
                    <a:pt x="68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28"/>
                    <a:pt x="66" y="27"/>
                    <a:pt x="65" y="25"/>
                  </a:cubicBezTo>
                  <a:cubicBezTo>
                    <a:pt x="65" y="24"/>
                    <a:pt x="66" y="22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5" y="18"/>
                    <a:pt x="63" y="18"/>
                    <a:pt x="62" y="16"/>
                  </a:cubicBezTo>
                  <a:cubicBezTo>
                    <a:pt x="61" y="15"/>
                    <a:pt x="62" y="12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59" y="9"/>
                    <a:pt x="57" y="10"/>
                    <a:pt x="56" y="9"/>
                  </a:cubicBezTo>
                  <a:cubicBezTo>
                    <a:pt x="54" y="8"/>
                    <a:pt x="54" y="5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1" y="3"/>
                    <a:pt x="49" y="4"/>
                    <a:pt x="47" y="4"/>
                  </a:cubicBezTo>
                  <a:cubicBezTo>
                    <a:pt x="46" y="3"/>
                    <a:pt x="45" y="1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39" y="2"/>
                    <a:pt x="38" y="2"/>
                  </a:cubicBezTo>
                  <a:cubicBezTo>
                    <a:pt x="36" y="2"/>
                    <a:pt x="34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29" y="3"/>
                    <a:pt x="28" y="4"/>
                  </a:cubicBezTo>
                  <a:cubicBezTo>
                    <a:pt x="26" y="4"/>
                    <a:pt x="24" y="3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5"/>
                    <a:pt x="21" y="8"/>
                    <a:pt x="19" y="9"/>
                  </a:cubicBezTo>
                  <a:cubicBezTo>
                    <a:pt x="18" y="10"/>
                    <a:pt x="16" y="9"/>
                    <a:pt x="14" y="11"/>
                  </a:cubicBezTo>
                  <a:cubicBezTo>
                    <a:pt x="13" y="12"/>
                    <a:pt x="14" y="15"/>
                    <a:pt x="13" y="16"/>
                  </a:cubicBezTo>
                  <a:cubicBezTo>
                    <a:pt x="12" y="18"/>
                    <a:pt x="10" y="18"/>
                    <a:pt x="9" y="20"/>
                  </a:cubicBezTo>
                  <a:cubicBezTo>
                    <a:pt x="9" y="21"/>
                    <a:pt x="10" y="24"/>
                    <a:pt x="10" y="25"/>
                  </a:cubicBezTo>
                  <a:cubicBezTo>
                    <a:pt x="10" y="27"/>
                    <a:pt x="7" y="28"/>
                    <a:pt x="7" y="30"/>
                  </a:cubicBezTo>
                  <a:cubicBezTo>
                    <a:pt x="7" y="32"/>
                    <a:pt x="10" y="33"/>
                    <a:pt x="10" y="35"/>
                  </a:cubicBezTo>
                  <a:cubicBezTo>
                    <a:pt x="10" y="37"/>
                    <a:pt x="9" y="39"/>
                    <a:pt x="9" y="41"/>
                  </a:cubicBezTo>
                  <a:cubicBezTo>
                    <a:pt x="10" y="42"/>
                    <a:pt x="12" y="43"/>
                    <a:pt x="13" y="44"/>
                  </a:cubicBezTo>
                  <a:cubicBezTo>
                    <a:pt x="14" y="45"/>
                    <a:pt x="14" y="47"/>
                    <a:pt x="14" y="4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9"/>
                    <a:pt x="31" y="60"/>
                    <a:pt x="32" y="60"/>
                  </a:cubicBezTo>
                  <a:cubicBezTo>
                    <a:pt x="34" y="60"/>
                    <a:pt x="36" y="58"/>
                    <a:pt x="38" y="58"/>
                  </a:cubicBezTo>
                  <a:cubicBezTo>
                    <a:pt x="39" y="58"/>
                    <a:pt x="41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60"/>
                    <a:pt x="45" y="59"/>
                    <a:pt x="46" y="5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5" y="68"/>
                    <a:pt x="75" y="68"/>
                    <a:pt x="75" y="68"/>
                  </a:cubicBezTo>
                  <a:close/>
                  <a:moveTo>
                    <a:pt x="38" y="48"/>
                  </a:moveTo>
                  <a:cubicBezTo>
                    <a:pt x="28" y="48"/>
                    <a:pt x="20" y="40"/>
                    <a:pt x="20" y="30"/>
                  </a:cubicBezTo>
                  <a:cubicBezTo>
                    <a:pt x="20" y="20"/>
                    <a:pt x="28" y="12"/>
                    <a:pt x="38" y="12"/>
                  </a:cubicBezTo>
                  <a:cubicBezTo>
                    <a:pt x="48" y="12"/>
                    <a:pt x="56" y="20"/>
                    <a:pt x="56" y="30"/>
                  </a:cubicBezTo>
                  <a:cubicBezTo>
                    <a:pt x="56" y="40"/>
                    <a:pt x="48" y="48"/>
                    <a:pt x="38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kern="0" dirty="0">
                <a:solidFill>
                  <a:srgbClr val="000000"/>
                </a:solidFill>
              </a:endParaRPr>
            </a:p>
          </p:txBody>
        </p:sp>
        <p:sp>
          <p:nvSpPr>
            <p:cNvPr id="20" name="Freeform 51">
              <a:extLst>
                <a:ext uri="{FF2B5EF4-FFF2-40B4-BE49-F238E27FC236}">
                  <a16:creationId xmlns:a16="http://schemas.microsoft.com/office/drawing/2014/main" id="{07078DF7-520C-4C58-B7B8-E0D27BB58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0" y="2274888"/>
              <a:ext cx="249237" cy="249238"/>
            </a:xfrm>
            <a:custGeom>
              <a:avLst/>
              <a:gdLst>
                <a:gd name="T0" fmla="*/ 21 w 22"/>
                <a:gd name="T1" fmla="*/ 2 h 22"/>
                <a:gd name="T2" fmla="*/ 18 w 22"/>
                <a:gd name="T3" fmla="*/ 1 h 22"/>
                <a:gd name="T4" fmla="*/ 17 w 22"/>
                <a:gd name="T5" fmla="*/ 1 h 22"/>
                <a:gd name="T6" fmla="*/ 10 w 22"/>
                <a:gd name="T7" fmla="*/ 15 h 22"/>
                <a:gd name="T8" fmla="*/ 2 w 22"/>
                <a:gd name="T9" fmla="*/ 11 h 22"/>
                <a:gd name="T10" fmla="*/ 1 w 22"/>
                <a:gd name="T11" fmla="*/ 12 h 22"/>
                <a:gd name="T12" fmla="*/ 0 w 22"/>
                <a:gd name="T13" fmla="*/ 14 h 22"/>
                <a:gd name="T14" fmla="*/ 0 w 22"/>
                <a:gd name="T15" fmla="*/ 16 h 22"/>
                <a:gd name="T16" fmla="*/ 11 w 22"/>
                <a:gd name="T17" fmla="*/ 21 h 22"/>
                <a:gd name="T18" fmla="*/ 12 w 22"/>
                <a:gd name="T19" fmla="*/ 21 h 22"/>
                <a:gd name="T20" fmla="*/ 21 w 22"/>
                <a:gd name="T21" fmla="*/ 3 h 22"/>
                <a:gd name="T22" fmla="*/ 21 w 22"/>
                <a:gd name="T2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21" y="2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7" y="1"/>
                    <a:pt x="17" y="1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2" y="21"/>
                    <a:pt x="12" y="21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2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kern="0" dirty="0">
                <a:solidFill>
                  <a:srgbClr val="000000"/>
                </a:solidFill>
              </a:endParaRPr>
            </a:p>
          </p:txBody>
        </p:sp>
        <p:sp>
          <p:nvSpPr>
            <p:cNvPr id="21" name="Freeform 52">
              <a:extLst>
                <a:ext uri="{FF2B5EF4-FFF2-40B4-BE49-F238E27FC236}">
                  <a16:creationId xmlns:a16="http://schemas.microsoft.com/office/drawing/2014/main" id="{276A5156-BA35-4253-9F0B-23F86666D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7863" y="3122613"/>
              <a:ext cx="903287" cy="1265238"/>
            </a:xfrm>
            <a:custGeom>
              <a:avLst/>
              <a:gdLst>
                <a:gd name="T0" fmla="*/ 34 w 80"/>
                <a:gd name="T1" fmla="*/ 112 h 112"/>
                <a:gd name="T2" fmla="*/ 31 w 80"/>
                <a:gd name="T3" fmla="*/ 105 h 112"/>
                <a:gd name="T4" fmla="*/ 13 w 80"/>
                <a:gd name="T5" fmla="*/ 87 h 112"/>
                <a:gd name="T6" fmla="*/ 7 w 80"/>
                <a:gd name="T7" fmla="*/ 78 h 112"/>
                <a:gd name="T8" fmla="*/ 4 w 80"/>
                <a:gd name="T9" fmla="*/ 66 h 112"/>
                <a:gd name="T10" fmla="*/ 12 w 80"/>
                <a:gd name="T11" fmla="*/ 59 h 112"/>
                <a:gd name="T12" fmla="*/ 16 w 80"/>
                <a:gd name="T13" fmla="*/ 68 h 112"/>
                <a:gd name="T14" fmla="*/ 22 w 80"/>
                <a:gd name="T15" fmla="*/ 77 h 112"/>
                <a:gd name="T16" fmla="*/ 25 w 80"/>
                <a:gd name="T17" fmla="*/ 53 h 112"/>
                <a:gd name="T18" fmla="*/ 25 w 80"/>
                <a:gd name="T19" fmla="*/ 14 h 112"/>
                <a:gd name="T20" fmla="*/ 35 w 80"/>
                <a:gd name="T21" fmla="*/ 11 h 112"/>
                <a:gd name="T22" fmla="*/ 39 w 80"/>
                <a:gd name="T23" fmla="*/ 47 h 112"/>
                <a:gd name="T24" fmla="*/ 53 w 80"/>
                <a:gd name="T25" fmla="*/ 51 h 112"/>
                <a:gd name="T26" fmla="*/ 66 w 80"/>
                <a:gd name="T27" fmla="*/ 56 h 112"/>
                <a:gd name="T28" fmla="*/ 78 w 80"/>
                <a:gd name="T29" fmla="*/ 69 h 112"/>
                <a:gd name="T30" fmla="*/ 72 w 80"/>
                <a:gd name="T31" fmla="*/ 106 h 112"/>
                <a:gd name="T32" fmla="*/ 71 w 80"/>
                <a:gd name="T33" fmla="*/ 112 h 112"/>
                <a:gd name="T34" fmla="*/ 34 w 80"/>
                <a:gd name="T3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2">
                  <a:moveTo>
                    <a:pt x="34" y="112"/>
                  </a:moveTo>
                  <a:cubicBezTo>
                    <a:pt x="34" y="112"/>
                    <a:pt x="37" y="109"/>
                    <a:pt x="31" y="105"/>
                  </a:cubicBezTo>
                  <a:cubicBezTo>
                    <a:pt x="31" y="105"/>
                    <a:pt x="21" y="100"/>
                    <a:pt x="13" y="87"/>
                  </a:cubicBezTo>
                  <a:cubicBezTo>
                    <a:pt x="13" y="87"/>
                    <a:pt x="6" y="80"/>
                    <a:pt x="7" y="78"/>
                  </a:cubicBezTo>
                  <a:cubicBezTo>
                    <a:pt x="5" y="67"/>
                    <a:pt x="3" y="68"/>
                    <a:pt x="4" y="66"/>
                  </a:cubicBezTo>
                  <a:cubicBezTo>
                    <a:pt x="0" y="61"/>
                    <a:pt x="5" y="48"/>
                    <a:pt x="12" y="59"/>
                  </a:cubicBezTo>
                  <a:cubicBezTo>
                    <a:pt x="12" y="59"/>
                    <a:pt x="16" y="68"/>
                    <a:pt x="16" y="68"/>
                  </a:cubicBezTo>
                  <a:cubicBezTo>
                    <a:pt x="16" y="68"/>
                    <a:pt x="19" y="75"/>
                    <a:pt x="22" y="77"/>
                  </a:cubicBezTo>
                  <a:cubicBezTo>
                    <a:pt x="27" y="77"/>
                    <a:pt x="25" y="54"/>
                    <a:pt x="25" y="53"/>
                  </a:cubicBezTo>
                  <a:cubicBezTo>
                    <a:pt x="25" y="53"/>
                    <a:pt x="24" y="40"/>
                    <a:pt x="25" y="14"/>
                  </a:cubicBezTo>
                  <a:cubicBezTo>
                    <a:pt x="26" y="0"/>
                    <a:pt x="34" y="7"/>
                    <a:pt x="35" y="11"/>
                  </a:cubicBezTo>
                  <a:cubicBezTo>
                    <a:pt x="36" y="11"/>
                    <a:pt x="38" y="47"/>
                    <a:pt x="39" y="47"/>
                  </a:cubicBezTo>
                  <a:cubicBezTo>
                    <a:pt x="39" y="47"/>
                    <a:pt x="48" y="40"/>
                    <a:pt x="53" y="51"/>
                  </a:cubicBezTo>
                  <a:cubicBezTo>
                    <a:pt x="53" y="51"/>
                    <a:pt x="63" y="45"/>
                    <a:pt x="66" y="56"/>
                  </a:cubicBezTo>
                  <a:cubicBezTo>
                    <a:pt x="66" y="56"/>
                    <a:pt x="79" y="57"/>
                    <a:pt x="78" y="69"/>
                  </a:cubicBezTo>
                  <a:cubicBezTo>
                    <a:pt x="78" y="69"/>
                    <a:pt x="80" y="90"/>
                    <a:pt x="72" y="106"/>
                  </a:cubicBezTo>
                  <a:cubicBezTo>
                    <a:pt x="71" y="112"/>
                    <a:pt x="71" y="112"/>
                    <a:pt x="71" y="112"/>
                  </a:cubicBezTo>
                  <a:lnTo>
                    <a:pt x="34" y="1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kern="0" dirty="0">
                <a:solidFill>
                  <a:srgbClr val="000000"/>
                </a:solidFill>
              </a:endParaRPr>
            </a:p>
          </p:txBody>
        </p:sp>
        <p:sp>
          <p:nvSpPr>
            <p:cNvPr id="22" name="Freeform 53">
              <a:extLst>
                <a:ext uri="{FF2B5EF4-FFF2-40B4-BE49-F238E27FC236}">
                  <a16:creationId xmlns:a16="http://schemas.microsoft.com/office/drawing/2014/main" id="{FD421CE2-D16C-4B97-B99A-26CA6BEA3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3338" y="2716213"/>
              <a:ext cx="1163637" cy="609600"/>
            </a:xfrm>
            <a:custGeom>
              <a:avLst/>
              <a:gdLst>
                <a:gd name="T0" fmla="*/ 103 w 103"/>
                <a:gd name="T1" fmla="*/ 13 h 54"/>
                <a:gd name="T2" fmla="*/ 102 w 103"/>
                <a:gd name="T3" fmla="*/ 0 h 54"/>
                <a:gd name="T4" fmla="*/ 91 w 103"/>
                <a:gd name="T5" fmla="*/ 8 h 54"/>
                <a:gd name="T6" fmla="*/ 95 w 103"/>
                <a:gd name="T7" fmla="*/ 9 h 54"/>
                <a:gd name="T8" fmla="*/ 90 w 103"/>
                <a:gd name="T9" fmla="*/ 20 h 54"/>
                <a:gd name="T10" fmla="*/ 78 w 103"/>
                <a:gd name="T11" fmla="*/ 20 h 54"/>
                <a:gd name="T12" fmla="*/ 76 w 103"/>
                <a:gd name="T13" fmla="*/ 20 h 54"/>
                <a:gd name="T14" fmla="*/ 63 w 103"/>
                <a:gd name="T15" fmla="*/ 31 h 54"/>
                <a:gd name="T16" fmla="*/ 39 w 103"/>
                <a:gd name="T17" fmla="*/ 31 h 54"/>
                <a:gd name="T18" fmla="*/ 37 w 103"/>
                <a:gd name="T19" fmla="*/ 32 h 54"/>
                <a:gd name="T20" fmla="*/ 22 w 103"/>
                <a:gd name="T21" fmla="*/ 49 h 54"/>
                <a:gd name="T22" fmla="*/ 0 w 103"/>
                <a:gd name="T23" fmla="*/ 49 h 54"/>
                <a:gd name="T24" fmla="*/ 0 w 103"/>
                <a:gd name="T25" fmla="*/ 54 h 54"/>
                <a:gd name="T26" fmla="*/ 23 w 103"/>
                <a:gd name="T27" fmla="*/ 54 h 54"/>
                <a:gd name="T28" fmla="*/ 25 w 103"/>
                <a:gd name="T29" fmla="*/ 54 h 54"/>
                <a:gd name="T30" fmla="*/ 40 w 103"/>
                <a:gd name="T31" fmla="*/ 37 h 54"/>
                <a:gd name="T32" fmla="*/ 64 w 103"/>
                <a:gd name="T33" fmla="*/ 37 h 54"/>
                <a:gd name="T34" fmla="*/ 65 w 103"/>
                <a:gd name="T35" fmla="*/ 36 h 54"/>
                <a:gd name="T36" fmla="*/ 79 w 103"/>
                <a:gd name="T37" fmla="*/ 25 h 54"/>
                <a:gd name="T38" fmla="*/ 92 w 103"/>
                <a:gd name="T39" fmla="*/ 25 h 54"/>
                <a:gd name="T40" fmla="*/ 94 w 103"/>
                <a:gd name="T41" fmla="*/ 23 h 54"/>
                <a:gd name="T42" fmla="*/ 100 w 103"/>
                <a:gd name="T43" fmla="*/ 12 h 54"/>
                <a:gd name="T44" fmla="*/ 103 w 103"/>
                <a:gd name="T45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" h="54">
                  <a:moveTo>
                    <a:pt x="103" y="13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7" y="20"/>
                    <a:pt x="77" y="20"/>
                    <a:pt x="76" y="2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2"/>
                    <a:pt x="37" y="32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4" y="54"/>
                    <a:pt x="25" y="54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7"/>
                    <a:pt x="65" y="36"/>
                    <a:pt x="65" y="3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3" y="25"/>
                    <a:pt x="93" y="24"/>
                    <a:pt x="94" y="23"/>
                  </a:cubicBezTo>
                  <a:cubicBezTo>
                    <a:pt x="100" y="12"/>
                    <a:pt x="100" y="12"/>
                    <a:pt x="100" y="12"/>
                  </a:cubicBezTo>
                  <a:lnTo>
                    <a:pt x="103" y="1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kern="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3481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32F403-F71E-4DF9-ACA1-DBC465F3A9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50" y="2019429"/>
            <a:ext cx="563340" cy="56334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A95FC5B-5745-4EEC-92C3-4AACB5614323}"/>
              </a:ext>
            </a:extLst>
          </p:cNvPr>
          <p:cNvSpPr txBox="1">
            <a:spLocks/>
          </p:cNvSpPr>
          <p:nvPr/>
        </p:nvSpPr>
        <p:spPr bwMode="auto">
          <a:xfrm>
            <a:off x="0" y="132155"/>
            <a:ext cx="2711302" cy="11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BAFF"/>
                </a:solidFill>
              </a:rPr>
              <a:t>Coordinación con resolutores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956509-2ED8-4DC2-8E10-EA580E7289D9}"/>
              </a:ext>
            </a:extLst>
          </p:cNvPr>
          <p:cNvSpPr/>
          <p:nvPr/>
        </p:nvSpPr>
        <p:spPr>
          <a:xfrm>
            <a:off x="2711300" y="720000"/>
            <a:ext cx="6432700" cy="3881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El </a:t>
            </a:r>
            <a:r>
              <a:rPr lang="es-ES_tradnl" sz="1600" b="1" dirty="0"/>
              <a:t>Gestor de Incidencias </a:t>
            </a:r>
            <a:r>
              <a:rPr lang="es-ES_tradnl" sz="1600" dirty="0"/>
              <a:t>es el </a:t>
            </a:r>
            <a:r>
              <a:rPr lang="es-ES_tradnl" sz="1600" u="sng" dirty="0"/>
              <a:t>encargado</a:t>
            </a:r>
            <a:r>
              <a:rPr lang="es-ES_tradnl" sz="1600" dirty="0"/>
              <a:t> de la </a:t>
            </a:r>
            <a:r>
              <a:rPr lang="es-ES_tradnl" sz="1600" u="sng" dirty="0"/>
              <a:t>coordinación</a:t>
            </a:r>
            <a:r>
              <a:rPr lang="es-ES_tradnl" sz="1600" dirty="0"/>
              <a:t> de los contactos y las </a:t>
            </a:r>
            <a:r>
              <a:rPr lang="es-ES_tradnl" sz="1600" u="sng" dirty="0"/>
              <a:t>comunicaciones</a:t>
            </a:r>
            <a:r>
              <a:rPr lang="es-ES_tradnl" sz="1600" dirty="0"/>
              <a:t>.</a:t>
            </a:r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Se establecen tres </a:t>
            </a:r>
            <a:r>
              <a:rPr lang="es-ES_tradnl" sz="1600" b="1" dirty="0"/>
              <a:t>niveles de escalado</a:t>
            </a:r>
            <a:r>
              <a:rPr lang="es-ES_tradnl" sz="1600" dirty="0"/>
              <a:t> en la gestión de este tipo de incidencias: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u="sng" dirty="0"/>
              <a:t>Nivel 1</a:t>
            </a:r>
            <a:r>
              <a:rPr lang="es-ES" sz="1600" dirty="0"/>
              <a:t>: Entre Técnicos del CSU y Técnico del Resolutor.</a:t>
            </a:r>
            <a:endParaRPr lang="es-ES_tradnl" sz="1600" dirty="0"/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u="sng" dirty="0"/>
              <a:t>Nivel 2</a:t>
            </a:r>
            <a:r>
              <a:rPr lang="es-ES" sz="1600" dirty="0"/>
              <a:t>: Entre Técnicos de Nivel2 de CGES y Responsable Técnico del Resolutor.</a:t>
            </a:r>
            <a:endParaRPr lang="es-ES_tradnl" sz="1600" dirty="0"/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u="sng" dirty="0"/>
              <a:t>Nivel 3</a:t>
            </a:r>
            <a:r>
              <a:rPr lang="es-ES" sz="1600" dirty="0"/>
              <a:t>: Entre gestor de Incidencias del CSU y Gestor de Incidencias del Resolutor o Responsable.</a:t>
            </a:r>
          </a:p>
          <a:p>
            <a:pPr lvl="2"/>
            <a:endParaRPr lang="es-ES_tradnl" sz="500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El SAS facilitará los datos de escalado de Nivel2 y Nivel3 de cada uno de los resolutores susceptibles de participar en este procedimiento, quedando recogidos en el Anexo I.</a:t>
            </a:r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F0825-4ACE-46A7-8425-BF8E39D90D13}"/>
              </a:ext>
            </a:extLst>
          </p:cNvPr>
          <p:cNvSpPr/>
          <p:nvPr/>
        </p:nvSpPr>
        <p:spPr>
          <a:xfrm>
            <a:off x="91008" y="2853834"/>
            <a:ext cx="2529281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71" algn="ctr" defTabSz="685783">
              <a:lnSpc>
                <a:spcPct val="85000"/>
              </a:lnSpc>
              <a:spcAft>
                <a:spcPts val="900"/>
              </a:spcAft>
            </a:pPr>
            <a:r>
              <a:rPr lang="es-ES_tradnl" sz="1600" b="1" dirty="0">
                <a:solidFill>
                  <a:schemeClr val="tx2"/>
                </a:solidFill>
              </a:rPr>
              <a:t>3 Niveles de escalado </a:t>
            </a:r>
            <a:endParaRPr lang="es-ES_tradnl" sz="1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766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95FC5B-5745-4EEC-92C3-4AACB5614323}"/>
              </a:ext>
            </a:extLst>
          </p:cNvPr>
          <p:cNvSpPr txBox="1">
            <a:spLocks/>
          </p:cNvSpPr>
          <p:nvPr/>
        </p:nvSpPr>
        <p:spPr bwMode="auto">
          <a:xfrm>
            <a:off x="0" y="132155"/>
            <a:ext cx="2711302" cy="11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BAFF"/>
                </a:solidFill>
              </a:rPr>
              <a:t>Comunicación saliente del CSU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956509-2ED8-4DC2-8E10-EA580E7289D9}"/>
              </a:ext>
            </a:extLst>
          </p:cNvPr>
          <p:cNvSpPr/>
          <p:nvPr/>
        </p:nvSpPr>
        <p:spPr>
          <a:xfrm>
            <a:off x="2711300" y="720000"/>
            <a:ext cx="6432700" cy="222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Las comunicaciones salientes que realizará el CSU son: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u="sng" dirty="0"/>
              <a:t>Llamada a Responsables STIC </a:t>
            </a:r>
            <a:r>
              <a:rPr lang="es-ES" sz="1600" dirty="0"/>
              <a:t>Nivel 2 y/o Nivel 3 para confirmar P0 y mensajes a dar.</a:t>
            </a:r>
            <a:endParaRPr lang="es-ES_tradnl" sz="1600" dirty="0"/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dirty="0"/>
              <a:t>Mensaje en </a:t>
            </a:r>
            <a:r>
              <a:rPr lang="es-ES" sz="1600" u="sng" dirty="0"/>
              <a:t>IVR</a:t>
            </a:r>
            <a:r>
              <a:rPr lang="es-ES" sz="1600" dirty="0"/>
              <a:t>. </a:t>
            </a:r>
            <a:endParaRPr lang="es-ES_tradnl" sz="1600" dirty="0"/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dirty="0"/>
              <a:t>Envío de </a:t>
            </a:r>
            <a:r>
              <a:rPr lang="es-ES" sz="1600" u="sng" dirty="0"/>
              <a:t>SMS</a:t>
            </a:r>
            <a:r>
              <a:rPr lang="es-ES" sz="1600" dirty="0"/>
              <a:t> y publicación de mensaje en MiCentroServicios y NWT.</a:t>
            </a:r>
            <a:endParaRPr lang="es-ES_tradnl" sz="1600" dirty="0"/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u="sng" dirty="0"/>
              <a:t>Llamada a Subdirectores Provinciales</a:t>
            </a:r>
            <a:r>
              <a:rPr lang="es-ES" sz="1600" dirty="0"/>
              <a:t> afectados y otros Responsables SAS en Centros identificados previamente</a:t>
            </a:r>
            <a:r>
              <a:rPr lang="es-ES" sz="1400" dirty="0"/>
              <a:t>.</a:t>
            </a:r>
            <a:endParaRPr lang="es-ES_tradnl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F0825-4ACE-46A7-8425-BF8E39D90D13}"/>
              </a:ext>
            </a:extLst>
          </p:cNvPr>
          <p:cNvSpPr/>
          <p:nvPr/>
        </p:nvSpPr>
        <p:spPr>
          <a:xfrm>
            <a:off x="91008" y="2853834"/>
            <a:ext cx="2529281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71" algn="ctr" defTabSz="685783">
              <a:lnSpc>
                <a:spcPct val="85000"/>
              </a:lnSpc>
              <a:spcAft>
                <a:spcPts val="900"/>
              </a:spcAft>
            </a:pPr>
            <a:r>
              <a:rPr lang="es-ES_tradnl" sz="1600" b="1" dirty="0">
                <a:solidFill>
                  <a:schemeClr val="tx2"/>
                </a:solidFill>
              </a:rPr>
              <a:t>Información a usuarios y personal de TI</a:t>
            </a:r>
            <a:endParaRPr lang="es-ES_tradnl" sz="1800" b="1" dirty="0">
              <a:latin typeface="Arial Black" panose="020B0A04020102020204" pitchFamily="34" charset="0"/>
            </a:endParaRPr>
          </a:p>
        </p:txBody>
      </p:sp>
      <p:sp>
        <p:nvSpPr>
          <p:cNvPr id="19" name="Freeform 22">
            <a:extLst>
              <a:ext uri="{FF2B5EF4-FFF2-40B4-BE49-F238E27FC236}">
                <a16:creationId xmlns:a16="http://schemas.microsoft.com/office/drawing/2014/main" id="{7EF92B22-91CF-4EAC-9982-5C6319D889D4}"/>
              </a:ext>
            </a:extLst>
          </p:cNvPr>
          <p:cNvSpPr>
            <a:spLocks noEditPoints="1"/>
          </p:cNvSpPr>
          <p:nvPr/>
        </p:nvSpPr>
        <p:spPr bwMode="auto">
          <a:xfrm>
            <a:off x="1139920" y="2077580"/>
            <a:ext cx="456967" cy="475803"/>
          </a:xfrm>
          <a:custGeom>
            <a:avLst/>
            <a:gdLst>
              <a:gd name="T0" fmla="*/ 622137 w 68"/>
              <a:gd name="T1" fmla="*/ 220420 h 59"/>
              <a:gd name="T2" fmla="*/ 585541 w 68"/>
              <a:gd name="T3" fmla="*/ 266341 h 59"/>
              <a:gd name="T4" fmla="*/ 585541 w 68"/>
              <a:gd name="T5" fmla="*/ 394920 h 59"/>
              <a:gd name="T6" fmla="*/ 539795 w 68"/>
              <a:gd name="T7" fmla="*/ 440841 h 59"/>
              <a:gd name="T8" fmla="*/ 256174 w 68"/>
              <a:gd name="T9" fmla="*/ 312262 h 59"/>
              <a:gd name="T10" fmla="*/ 228727 w 68"/>
              <a:gd name="T11" fmla="*/ 404104 h 59"/>
              <a:gd name="T12" fmla="*/ 274472 w 68"/>
              <a:gd name="T13" fmla="*/ 495946 h 59"/>
              <a:gd name="T14" fmla="*/ 128087 w 68"/>
              <a:gd name="T15" fmla="*/ 514314 h 59"/>
              <a:gd name="T16" fmla="*/ 100640 w 68"/>
              <a:gd name="T17" fmla="*/ 312262 h 59"/>
              <a:gd name="T18" fmla="*/ 64044 w 68"/>
              <a:gd name="T19" fmla="*/ 312262 h 59"/>
              <a:gd name="T20" fmla="*/ 0 w 68"/>
              <a:gd name="T21" fmla="*/ 247973 h 59"/>
              <a:gd name="T22" fmla="*/ 0 w 68"/>
              <a:gd name="T23" fmla="*/ 183684 h 59"/>
              <a:gd name="T24" fmla="*/ 64044 w 68"/>
              <a:gd name="T25" fmla="*/ 128579 h 59"/>
              <a:gd name="T26" fmla="*/ 228727 w 68"/>
              <a:gd name="T27" fmla="*/ 128579 h 59"/>
              <a:gd name="T28" fmla="*/ 539795 w 68"/>
              <a:gd name="T29" fmla="*/ 0 h 59"/>
              <a:gd name="T30" fmla="*/ 585541 w 68"/>
              <a:gd name="T31" fmla="*/ 36737 h 59"/>
              <a:gd name="T32" fmla="*/ 585541 w 68"/>
              <a:gd name="T33" fmla="*/ 174500 h 59"/>
              <a:gd name="T34" fmla="*/ 622137 w 68"/>
              <a:gd name="T35" fmla="*/ 220420 h 59"/>
              <a:gd name="T36" fmla="*/ 539795 w 68"/>
              <a:gd name="T37" fmla="*/ 55105 h 59"/>
              <a:gd name="T38" fmla="*/ 274472 w 68"/>
              <a:gd name="T39" fmla="*/ 174500 h 59"/>
              <a:gd name="T40" fmla="*/ 274472 w 68"/>
              <a:gd name="T41" fmla="*/ 266341 h 59"/>
              <a:gd name="T42" fmla="*/ 539795 w 68"/>
              <a:gd name="T43" fmla="*/ 385736 h 59"/>
              <a:gd name="T44" fmla="*/ 539795 w 68"/>
              <a:gd name="T45" fmla="*/ 55105 h 5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lIns="121899" tIns="60950" rIns="121899" bIns="60950"/>
          <a:lstStyle/>
          <a:p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1661833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95FC5B-5745-4EEC-92C3-4AACB5614323}"/>
              </a:ext>
            </a:extLst>
          </p:cNvPr>
          <p:cNvSpPr txBox="1">
            <a:spLocks/>
          </p:cNvSpPr>
          <p:nvPr/>
        </p:nvSpPr>
        <p:spPr bwMode="auto">
          <a:xfrm>
            <a:off x="0" y="132155"/>
            <a:ext cx="2711302" cy="11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BAFF"/>
                </a:solidFill>
              </a:rPr>
              <a:t>Comunicación entrante en el CSU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956509-2ED8-4DC2-8E10-EA580E7289D9}"/>
              </a:ext>
            </a:extLst>
          </p:cNvPr>
          <p:cNvSpPr/>
          <p:nvPr/>
        </p:nvSpPr>
        <p:spPr>
          <a:xfrm>
            <a:off x="2711300" y="720000"/>
            <a:ext cx="6432700" cy="3599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0320" lvl="1" indent="-285750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Para </a:t>
            </a:r>
            <a:r>
              <a:rPr lang="es-ES_tradnl" sz="1600" b="1" dirty="0"/>
              <a:t>Subdirectores Provinciales</a:t>
            </a:r>
            <a:r>
              <a:rPr lang="es-ES_tradnl" sz="1600" dirty="0"/>
              <a:t>: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dirty="0"/>
              <a:t>Teléfono móvil de su Gestor de Operación Provincial (o backup en caso de no disponibilidad) y flujo con atención preferente a través de ACCA.</a:t>
            </a:r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" sz="1600" dirty="0"/>
              <a:t>Los agentes de Nivel1 tendrán disponible la función “susurro” de ACCA informándole que hay una llamada de un Subdirector en cola.</a:t>
            </a:r>
            <a:endParaRPr lang="es-ES_tradnl" sz="1400" dirty="0"/>
          </a:p>
          <a:p>
            <a:pPr marL="900113" lvl="2" indent="-285750" defTabSz="685783">
              <a:lnSpc>
                <a:spcPct val="85000"/>
              </a:lnSpc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es-ES_tradnl" sz="1600" dirty="0"/>
              <a:t>Si la llamada no es atendida, ACCA notificará situación al Nivel2/Nivel3 de CGES.</a:t>
            </a:r>
          </a:p>
          <a:p>
            <a:pPr marL="628650" lvl="1" indent="-269875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Para </a:t>
            </a:r>
            <a:r>
              <a:rPr lang="es-ES_tradnl" sz="1600" b="1" dirty="0"/>
              <a:t>Proveedores</a:t>
            </a:r>
            <a:r>
              <a:rPr lang="es-ES_tradnl" sz="1600" dirty="0"/>
              <a:t>: Extensión </a:t>
            </a:r>
            <a:r>
              <a:rPr lang="es-ES_tradnl" sz="1600" b="1" dirty="0"/>
              <a:t>317092</a:t>
            </a:r>
            <a:r>
              <a:rPr lang="es-ES_tradnl" sz="1600" dirty="0"/>
              <a:t> con entrada prioritaria.</a:t>
            </a:r>
          </a:p>
          <a:p>
            <a:pPr marL="628650" lvl="1" indent="-269875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Para </a:t>
            </a:r>
            <a:r>
              <a:rPr lang="es-ES_tradnl" sz="1600" b="1" dirty="0"/>
              <a:t>Responsables de TI</a:t>
            </a:r>
            <a:r>
              <a:rPr lang="es-ES_tradnl" sz="1600" dirty="0"/>
              <a:t> de los Centros y </a:t>
            </a:r>
            <a:r>
              <a:rPr lang="es-ES_tradnl" sz="1600" b="1" dirty="0"/>
              <a:t>JP SAS: </a:t>
            </a:r>
            <a:r>
              <a:rPr lang="es-ES_tradnl" sz="1600" dirty="0"/>
              <a:t>Extensión 7100, pulsando la opción correspondiente al grupo con el que desee hablar (Soporte Técnico, Soporte Funcional o Supervisión)</a:t>
            </a:r>
            <a:r>
              <a:rPr lang="es-ES_tradnl" sz="1600" dirty="0"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F0825-4ACE-46A7-8425-BF8E39D90D13}"/>
              </a:ext>
            </a:extLst>
          </p:cNvPr>
          <p:cNvSpPr/>
          <p:nvPr/>
        </p:nvSpPr>
        <p:spPr>
          <a:xfrm>
            <a:off x="91008" y="2853834"/>
            <a:ext cx="2529281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71" algn="ctr" defTabSz="685783">
              <a:lnSpc>
                <a:spcPct val="85000"/>
              </a:lnSpc>
              <a:spcAft>
                <a:spcPts val="900"/>
              </a:spcAft>
            </a:pPr>
            <a:r>
              <a:rPr lang="es-ES_tradnl" sz="1600" b="1" dirty="0">
                <a:solidFill>
                  <a:schemeClr val="tx2"/>
                </a:solidFill>
              </a:rPr>
              <a:t>Canales adicionales a los de usuarios finales</a:t>
            </a:r>
            <a:endParaRPr lang="es-ES_tradnl" sz="1800" b="1" dirty="0">
              <a:latin typeface="Arial Black" panose="020B0A04020102020204" pitchFamily="34" charset="0"/>
            </a:endParaRP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30BFB78B-22E7-4F40-AA76-2E928248518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50850" y="2057367"/>
            <a:ext cx="544379" cy="544378"/>
            <a:chOff x="-364" y="-761"/>
            <a:chExt cx="506" cy="50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3C0825BD-DDAE-4722-A264-BF474DD164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64" y="-686"/>
              <a:ext cx="430" cy="431"/>
            </a:xfrm>
            <a:custGeom>
              <a:avLst/>
              <a:gdLst>
                <a:gd name="T0" fmla="*/ 206 w 315"/>
                <a:gd name="T1" fmla="*/ 194 h 315"/>
                <a:gd name="T2" fmla="*/ 179 w 315"/>
                <a:gd name="T3" fmla="*/ 196 h 315"/>
                <a:gd name="T4" fmla="*/ 118 w 315"/>
                <a:gd name="T5" fmla="*/ 135 h 315"/>
                <a:gd name="T6" fmla="*/ 121 w 315"/>
                <a:gd name="T7" fmla="*/ 108 h 315"/>
                <a:gd name="T8" fmla="*/ 129 w 315"/>
                <a:gd name="T9" fmla="*/ 101 h 315"/>
                <a:gd name="T10" fmla="*/ 131 w 315"/>
                <a:gd name="T11" fmla="*/ 51 h 315"/>
                <a:gd name="T12" fmla="*/ 98 w 315"/>
                <a:gd name="T13" fmla="*/ 13 h 315"/>
                <a:gd name="T14" fmla="*/ 49 w 315"/>
                <a:gd name="T15" fmla="*/ 13 h 315"/>
                <a:gd name="T16" fmla="*/ 17 w 315"/>
                <a:gd name="T17" fmla="*/ 127 h 315"/>
                <a:gd name="T18" fmla="*/ 151 w 315"/>
                <a:gd name="T19" fmla="*/ 272 h 315"/>
                <a:gd name="T20" fmla="*/ 288 w 315"/>
                <a:gd name="T21" fmla="*/ 279 h 315"/>
                <a:gd name="T22" fmla="*/ 308 w 315"/>
                <a:gd name="T23" fmla="*/ 225 h 315"/>
                <a:gd name="T24" fmla="*/ 282 w 315"/>
                <a:gd name="T25" fmla="*/ 197 h 315"/>
                <a:gd name="T26" fmla="*/ 255 w 315"/>
                <a:gd name="T27" fmla="*/ 178 h 315"/>
                <a:gd name="T28" fmla="*/ 207 w 315"/>
                <a:gd name="T29" fmla="*/ 193 h 315"/>
                <a:gd name="T30" fmla="*/ 42 w 315"/>
                <a:gd name="T31" fmla="*/ 116 h 315"/>
                <a:gd name="T32" fmla="*/ 68 w 315"/>
                <a:gd name="T33" fmla="*/ 33 h 315"/>
                <a:gd name="T34" fmla="*/ 81 w 315"/>
                <a:gd name="T35" fmla="*/ 35 h 315"/>
                <a:gd name="T36" fmla="*/ 107 w 315"/>
                <a:gd name="T37" fmla="*/ 66 h 315"/>
                <a:gd name="T38" fmla="*/ 114 w 315"/>
                <a:gd name="T39" fmla="*/ 78 h 315"/>
                <a:gd name="T40" fmla="*/ 109 w 315"/>
                <a:gd name="T41" fmla="*/ 81 h 315"/>
                <a:gd name="T42" fmla="*/ 102 w 315"/>
                <a:gd name="T43" fmla="*/ 87 h 315"/>
                <a:gd name="T44" fmla="*/ 98 w 315"/>
                <a:gd name="T45" fmla="*/ 155 h 315"/>
                <a:gd name="T46" fmla="*/ 159 w 315"/>
                <a:gd name="T47" fmla="*/ 216 h 315"/>
                <a:gd name="T48" fmla="*/ 227 w 315"/>
                <a:gd name="T49" fmla="*/ 212 h 315"/>
                <a:gd name="T50" fmla="*/ 233 w 315"/>
                <a:gd name="T51" fmla="*/ 205 h 315"/>
                <a:gd name="T52" fmla="*/ 237 w 315"/>
                <a:gd name="T53" fmla="*/ 201 h 315"/>
                <a:gd name="T54" fmla="*/ 248 w 315"/>
                <a:gd name="T55" fmla="*/ 207 h 315"/>
                <a:gd name="T56" fmla="*/ 280 w 315"/>
                <a:gd name="T57" fmla="*/ 234 h 315"/>
                <a:gd name="T58" fmla="*/ 282 w 315"/>
                <a:gd name="T59" fmla="*/ 246 h 315"/>
                <a:gd name="T60" fmla="*/ 193 w 315"/>
                <a:gd name="T61" fmla="*/ 269 h 315"/>
                <a:gd name="T62" fmla="*/ 62 w 315"/>
                <a:gd name="T63" fmla="*/ 143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5" h="315">
                  <a:moveTo>
                    <a:pt x="207" y="193"/>
                  </a:moveTo>
                  <a:cubicBezTo>
                    <a:pt x="207" y="193"/>
                    <a:pt x="207" y="193"/>
                    <a:pt x="206" y="194"/>
                  </a:cubicBezTo>
                  <a:cubicBezTo>
                    <a:pt x="204" y="196"/>
                    <a:pt x="201" y="199"/>
                    <a:pt x="202" y="199"/>
                  </a:cubicBezTo>
                  <a:cubicBezTo>
                    <a:pt x="193" y="205"/>
                    <a:pt x="187" y="204"/>
                    <a:pt x="179" y="19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0" y="127"/>
                    <a:pt x="110" y="122"/>
                    <a:pt x="116" y="113"/>
                  </a:cubicBezTo>
                  <a:cubicBezTo>
                    <a:pt x="116" y="113"/>
                    <a:pt x="118" y="111"/>
                    <a:pt x="121" y="108"/>
                  </a:cubicBezTo>
                  <a:cubicBezTo>
                    <a:pt x="121" y="108"/>
                    <a:pt x="121" y="108"/>
                    <a:pt x="122" y="108"/>
                  </a:cubicBezTo>
                  <a:cubicBezTo>
                    <a:pt x="124" y="105"/>
                    <a:pt x="127" y="103"/>
                    <a:pt x="129" y="101"/>
                  </a:cubicBezTo>
                  <a:cubicBezTo>
                    <a:pt x="144" y="92"/>
                    <a:pt x="145" y="75"/>
                    <a:pt x="136" y="60"/>
                  </a:cubicBezTo>
                  <a:cubicBezTo>
                    <a:pt x="135" y="58"/>
                    <a:pt x="133" y="55"/>
                    <a:pt x="131" y="51"/>
                  </a:cubicBezTo>
                  <a:cubicBezTo>
                    <a:pt x="127" y="45"/>
                    <a:pt x="122" y="39"/>
                    <a:pt x="118" y="33"/>
                  </a:cubicBezTo>
                  <a:cubicBezTo>
                    <a:pt x="111" y="25"/>
                    <a:pt x="105" y="18"/>
                    <a:pt x="98" y="13"/>
                  </a:cubicBezTo>
                  <a:cubicBezTo>
                    <a:pt x="95" y="10"/>
                    <a:pt x="92" y="8"/>
                    <a:pt x="90" y="7"/>
                  </a:cubicBezTo>
                  <a:cubicBezTo>
                    <a:pt x="76" y="0"/>
                    <a:pt x="59" y="2"/>
                    <a:pt x="49" y="13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5" y="56"/>
                    <a:pt x="0" y="91"/>
                    <a:pt x="17" y="127"/>
                  </a:cubicBezTo>
                  <a:cubicBezTo>
                    <a:pt x="23" y="140"/>
                    <a:pt x="31" y="152"/>
                    <a:pt x="42" y="162"/>
                  </a:cubicBezTo>
                  <a:cubicBezTo>
                    <a:pt x="151" y="272"/>
                    <a:pt x="151" y="272"/>
                    <a:pt x="151" y="272"/>
                  </a:cubicBezTo>
                  <a:cubicBezTo>
                    <a:pt x="160" y="281"/>
                    <a:pt x="169" y="288"/>
                    <a:pt x="179" y="293"/>
                  </a:cubicBezTo>
                  <a:cubicBezTo>
                    <a:pt x="218" y="315"/>
                    <a:pt x="256" y="311"/>
                    <a:pt x="288" y="279"/>
                  </a:cubicBezTo>
                  <a:cubicBezTo>
                    <a:pt x="302" y="266"/>
                    <a:pt x="302" y="266"/>
                    <a:pt x="302" y="266"/>
                  </a:cubicBezTo>
                  <a:cubicBezTo>
                    <a:pt x="312" y="255"/>
                    <a:pt x="315" y="238"/>
                    <a:pt x="308" y="225"/>
                  </a:cubicBezTo>
                  <a:cubicBezTo>
                    <a:pt x="306" y="222"/>
                    <a:pt x="304" y="219"/>
                    <a:pt x="302" y="216"/>
                  </a:cubicBezTo>
                  <a:cubicBezTo>
                    <a:pt x="297" y="210"/>
                    <a:pt x="290" y="203"/>
                    <a:pt x="282" y="197"/>
                  </a:cubicBezTo>
                  <a:cubicBezTo>
                    <a:pt x="276" y="192"/>
                    <a:pt x="270" y="188"/>
                    <a:pt x="263" y="184"/>
                  </a:cubicBezTo>
                  <a:cubicBezTo>
                    <a:pt x="260" y="181"/>
                    <a:pt x="257" y="179"/>
                    <a:pt x="255" y="178"/>
                  </a:cubicBezTo>
                  <a:cubicBezTo>
                    <a:pt x="240" y="170"/>
                    <a:pt x="222" y="171"/>
                    <a:pt x="213" y="186"/>
                  </a:cubicBezTo>
                  <a:cubicBezTo>
                    <a:pt x="211" y="188"/>
                    <a:pt x="209" y="190"/>
                    <a:pt x="207" y="193"/>
                  </a:cubicBezTo>
                  <a:close/>
                  <a:moveTo>
                    <a:pt x="62" y="143"/>
                  </a:moveTo>
                  <a:cubicBezTo>
                    <a:pt x="54" y="134"/>
                    <a:pt x="47" y="125"/>
                    <a:pt x="42" y="116"/>
                  </a:cubicBezTo>
                  <a:cubicBezTo>
                    <a:pt x="30" y="90"/>
                    <a:pt x="34" y="67"/>
                    <a:pt x="55" y="46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1" y="31"/>
                    <a:pt x="74" y="30"/>
                    <a:pt x="76" y="32"/>
                  </a:cubicBezTo>
                  <a:cubicBezTo>
                    <a:pt x="78" y="32"/>
                    <a:pt x="79" y="33"/>
                    <a:pt x="81" y="35"/>
                  </a:cubicBezTo>
                  <a:cubicBezTo>
                    <a:pt x="85" y="38"/>
                    <a:pt x="90" y="44"/>
                    <a:pt x="96" y="50"/>
                  </a:cubicBezTo>
                  <a:cubicBezTo>
                    <a:pt x="100" y="55"/>
                    <a:pt x="104" y="61"/>
                    <a:pt x="107" y="66"/>
                  </a:cubicBezTo>
                  <a:cubicBezTo>
                    <a:pt x="109" y="70"/>
                    <a:pt x="111" y="72"/>
                    <a:pt x="112" y="74"/>
                  </a:cubicBezTo>
                  <a:cubicBezTo>
                    <a:pt x="114" y="77"/>
                    <a:pt x="114" y="78"/>
                    <a:pt x="114" y="78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1" y="80"/>
                    <a:pt x="110" y="80"/>
                    <a:pt x="109" y="81"/>
                  </a:cubicBezTo>
                  <a:cubicBezTo>
                    <a:pt x="107" y="83"/>
                    <a:pt x="105" y="85"/>
                    <a:pt x="103" y="87"/>
                  </a:cubicBezTo>
                  <a:cubicBezTo>
                    <a:pt x="103" y="87"/>
                    <a:pt x="103" y="87"/>
                    <a:pt x="102" y="87"/>
                  </a:cubicBezTo>
                  <a:cubicBezTo>
                    <a:pt x="97" y="92"/>
                    <a:pt x="94" y="95"/>
                    <a:pt x="92" y="97"/>
                  </a:cubicBezTo>
                  <a:cubicBezTo>
                    <a:pt x="79" y="117"/>
                    <a:pt x="81" y="138"/>
                    <a:pt x="98" y="155"/>
                  </a:cubicBezTo>
                  <a:cubicBezTo>
                    <a:pt x="129" y="186"/>
                    <a:pt x="129" y="186"/>
                    <a:pt x="129" y="186"/>
                  </a:cubicBezTo>
                  <a:cubicBezTo>
                    <a:pt x="159" y="216"/>
                    <a:pt x="159" y="216"/>
                    <a:pt x="159" y="216"/>
                  </a:cubicBezTo>
                  <a:cubicBezTo>
                    <a:pt x="177" y="234"/>
                    <a:pt x="197" y="236"/>
                    <a:pt x="217" y="222"/>
                  </a:cubicBezTo>
                  <a:cubicBezTo>
                    <a:pt x="220" y="220"/>
                    <a:pt x="223" y="217"/>
                    <a:pt x="227" y="212"/>
                  </a:cubicBezTo>
                  <a:cubicBezTo>
                    <a:pt x="227" y="212"/>
                    <a:pt x="227" y="212"/>
                    <a:pt x="228" y="211"/>
                  </a:cubicBezTo>
                  <a:cubicBezTo>
                    <a:pt x="230" y="210"/>
                    <a:pt x="231" y="208"/>
                    <a:pt x="233" y="205"/>
                  </a:cubicBezTo>
                  <a:cubicBezTo>
                    <a:pt x="234" y="204"/>
                    <a:pt x="235" y="203"/>
                    <a:pt x="235" y="203"/>
                  </a:cubicBezTo>
                  <a:cubicBezTo>
                    <a:pt x="237" y="201"/>
                    <a:pt x="237" y="201"/>
                    <a:pt x="237" y="201"/>
                  </a:cubicBezTo>
                  <a:cubicBezTo>
                    <a:pt x="237" y="201"/>
                    <a:pt x="238" y="201"/>
                    <a:pt x="241" y="203"/>
                  </a:cubicBezTo>
                  <a:cubicBezTo>
                    <a:pt x="242" y="203"/>
                    <a:pt x="245" y="205"/>
                    <a:pt x="248" y="207"/>
                  </a:cubicBezTo>
                  <a:cubicBezTo>
                    <a:pt x="254" y="211"/>
                    <a:pt x="259" y="215"/>
                    <a:pt x="264" y="219"/>
                  </a:cubicBezTo>
                  <a:cubicBezTo>
                    <a:pt x="271" y="224"/>
                    <a:pt x="276" y="229"/>
                    <a:pt x="280" y="234"/>
                  </a:cubicBezTo>
                  <a:cubicBezTo>
                    <a:pt x="281" y="235"/>
                    <a:pt x="282" y="237"/>
                    <a:pt x="283" y="238"/>
                  </a:cubicBezTo>
                  <a:cubicBezTo>
                    <a:pt x="284" y="241"/>
                    <a:pt x="284" y="244"/>
                    <a:pt x="282" y="246"/>
                  </a:cubicBezTo>
                  <a:cubicBezTo>
                    <a:pt x="268" y="260"/>
                    <a:pt x="268" y="260"/>
                    <a:pt x="268" y="260"/>
                  </a:cubicBezTo>
                  <a:cubicBezTo>
                    <a:pt x="245" y="282"/>
                    <a:pt x="221" y="285"/>
                    <a:pt x="193" y="269"/>
                  </a:cubicBezTo>
                  <a:cubicBezTo>
                    <a:pt x="185" y="265"/>
                    <a:pt x="178" y="259"/>
                    <a:pt x="171" y="252"/>
                  </a:cubicBezTo>
                  <a:lnTo>
                    <a:pt x="62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4C01D5B9-8D96-4301-8148-9EE5587BA7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8" y="-761"/>
              <a:ext cx="270" cy="272"/>
            </a:xfrm>
            <a:custGeom>
              <a:avLst/>
              <a:gdLst>
                <a:gd name="T0" fmla="*/ 2 w 198"/>
                <a:gd name="T1" fmla="*/ 180 h 199"/>
                <a:gd name="T2" fmla="*/ 19 w 198"/>
                <a:gd name="T3" fmla="*/ 196 h 199"/>
                <a:gd name="T4" fmla="*/ 54 w 198"/>
                <a:gd name="T5" fmla="*/ 187 h 199"/>
                <a:gd name="T6" fmla="*/ 100 w 198"/>
                <a:gd name="T7" fmla="*/ 197 h 199"/>
                <a:gd name="T8" fmla="*/ 198 w 198"/>
                <a:gd name="T9" fmla="*/ 99 h 199"/>
                <a:gd name="T10" fmla="*/ 99 w 198"/>
                <a:gd name="T11" fmla="*/ 0 h 199"/>
                <a:gd name="T12" fmla="*/ 2 w 198"/>
                <a:gd name="T13" fmla="*/ 99 h 199"/>
                <a:gd name="T14" fmla="*/ 9 w 198"/>
                <a:gd name="T15" fmla="*/ 141 h 199"/>
                <a:gd name="T16" fmla="*/ 2 w 198"/>
                <a:gd name="T17" fmla="*/ 180 h 199"/>
                <a:gd name="T18" fmla="*/ 38 w 198"/>
                <a:gd name="T19" fmla="*/ 142 h 199"/>
                <a:gd name="T20" fmla="*/ 36 w 198"/>
                <a:gd name="T21" fmla="*/ 133 h 199"/>
                <a:gd name="T22" fmla="*/ 30 w 198"/>
                <a:gd name="T23" fmla="*/ 99 h 199"/>
                <a:gd name="T24" fmla="*/ 99 w 198"/>
                <a:gd name="T25" fmla="*/ 29 h 199"/>
                <a:gd name="T26" fmla="*/ 170 w 198"/>
                <a:gd name="T27" fmla="*/ 99 h 199"/>
                <a:gd name="T28" fmla="*/ 100 w 198"/>
                <a:gd name="T29" fmla="*/ 169 h 199"/>
                <a:gd name="T30" fmla="*/ 63 w 198"/>
                <a:gd name="T31" fmla="*/ 160 h 199"/>
                <a:gd name="T32" fmla="*/ 52 w 198"/>
                <a:gd name="T33" fmla="*/ 158 h 199"/>
                <a:gd name="T34" fmla="*/ 34 w 198"/>
                <a:gd name="T35" fmla="*/ 163 h 199"/>
                <a:gd name="T36" fmla="*/ 38 w 198"/>
                <a:gd name="T37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8" h="199">
                  <a:moveTo>
                    <a:pt x="2" y="180"/>
                  </a:moveTo>
                  <a:cubicBezTo>
                    <a:pt x="0" y="190"/>
                    <a:pt x="9" y="199"/>
                    <a:pt x="19" y="196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67" y="193"/>
                    <a:pt x="83" y="197"/>
                    <a:pt x="100" y="197"/>
                  </a:cubicBezTo>
                  <a:cubicBezTo>
                    <a:pt x="155" y="197"/>
                    <a:pt x="198" y="153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ubicBezTo>
                    <a:pt x="44" y="0"/>
                    <a:pt x="2" y="44"/>
                    <a:pt x="2" y="99"/>
                  </a:cubicBezTo>
                  <a:cubicBezTo>
                    <a:pt x="2" y="115"/>
                    <a:pt x="4" y="129"/>
                    <a:pt x="9" y="141"/>
                  </a:cubicBezTo>
                  <a:lnTo>
                    <a:pt x="2" y="180"/>
                  </a:lnTo>
                  <a:close/>
                  <a:moveTo>
                    <a:pt x="38" y="142"/>
                  </a:moveTo>
                  <a:cubicBezTo>
                    <a:pt x="39" y="139"/>
                    <a:pt x="38" y="135"/>
                    <a:pt x="36" y="133"/>
                  </a:cubicBezTo>
                  <a:cubicBezTo>
                    <a:pt x="32" y="124"/>
                    <a:pt x="30" y="113"/>
                    <a:pt x="30" y="99"/>
                  </a:cubicBezTo>
                  <a:cubicBezTo>
                    <a:pt x="30" y="59"/>
                    <a:pt x="60" y="29"/>
                    <a:pt x="99" y="29"/>
                  </a:cubicBezTo>
                  <a:cubicBezTo>
                    <a:pt x="138" y="29"/>
                    <a:pt x="170" y="60"/>
                    <a:pt x="170" y="99"/>
                  </a:cubicBezTo>
                  <a:cubicBezTo>
                    <a:pt x="170" y="138"/>
                    <a:pt x="139" y="169"/>
                    <a:pt x="100" y="169"/>
                  </a:cubicBezTo>
                  <a:cubicBezTo>
                    <a:pt x="86" y="169"/>
                    <a:pt x="73" y="166"/>
                    <a:pt x="63" y="160"/>
                  </a:cubicBezTo>
                  <a:cubicBezTo>
                    <a:pt x="59" y="158"/>
                    <a:pt x="55" y="157"/>
                    <a:pt x="52" y="158"/>
                  </a:cubicBezTo>
                  <a:cubicBezTo>
                    <a:pt x="34" y="163"/>
                    <a:pt x="34" y="163"/>
                    <a:pt x="34" y="163"/>
                  </a:cubicBezTo>
                  <a:lnTo>
                    <a:pt x="38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D63CD9EA-D6E2-4954-9FAC-D7A4720E7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" y="-683"/>
              <a:ext cx="115" cy="38"/>
            </a:xfrm>
            <a:custGeom>
              <a:avLst/>
              <a:gdLst>
                <a:gd name="T0" fmla="*/ 14 w 84"/>
                <a:gd name="T1" fmla="*/ 28 h 28"/>
                <a:gd name="T2" fmla="*/ 70 w 84"/>
                <a:gd name="T3" fmla="*/ 28 h 28"/>
                <a:gd name="T4" fmla="*/ 84 w 84"/>
                <a:gd name="T5" fmla="*/ 14 h 28"/>
                <a:gd name="T6" fmla="*/ 70 w 84"/>
                <a:gd name="T7" fmla="*/ 0 h 28"/>
                <a:gd name="T8" fmla="*/ 14 w 84"/>
                <a:gd name="T9" fmla="*/ 0 h 28"/>
                <a:gd name="T10" fmla="*/ 0 w 84"/>
                <a:gd name="T11" fmla="*/ 14 h 28"/>
                <a:gd name="T12" fmla="*/ 14 w 8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8">
                  <a:moveTo>
                    <a:pt x="14" y="28"/>
                  </a:moveTo>
                  <a:cubicBezTo>
                    <a:pt x="70" y="28"/>
                    <a:pt x="70" y="28"/>
                    <a:pt x="70" y="28"/>
                  </a:cubicBezTo>
                  <a:cubicBezTo>
                    <a:pt x="78" y="28"/>
                    <a:pt x="84" y="21"/>
                    <a:pt x="84" y="14"/>
                  </a:cubicBezTo>
                  <a:cubicBezTo>
                    <a:pt x="84" y="6"/>
                    <a:pt x="78" y="0"/>
                    <a:pt x="7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8FBB2CFB-1B67-4944-A0B8-41339A02F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" y="-607"/>
              <a:ext cx="115" cy="39"/>
            </a:xfrm>
            <a:custGeom>
              <a:avLst/>
              <a:gdLst>
                <a:gd name="T0" fmla="*/ 14 w 84"/>
                <a:gd name="T1" fmla="*/ 28 h 28"/>
                <a:gd name="T2" fmla="*/ 70 w 84"/>
                <a:gd name="T3" fmla="*/ 28 h 28"/>
                <a:gd name="T4" fmla="*/ 84 w 84"/>
                <a:gd name="T5" fmla="*/ 14 h 28"/>
                <a:gd name="T6" fmla="*/ 70 w 84"/>
                <a:gd name="T7" fmla="*/ 0 h 28"/>
                <a:gd name="T8" fmla="*/ 14 w 84"/>
                <a:gd name="T9" fmla="*/ 0 h 28"/>
                <a:gd name="T10" fmla="*/ 0 w 84"/>
                <a:gd name="T11" fmla="*/ 14 h 28"/>
                <a:gd name="T12" fmla="*/ 14 w 8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8">
                  <a:moveTo>
                    <a:pt x="14" y="28"/>
                  </a:moveTo>
                  <a:cubicBezTo>
                    <a:pt x="70" y="28"/>
                    <a:pt x="70" y="28"/>
                    <a:pt x="70" y="28"/>
                  </a:cubicBezTo>
                  <a:cubicBezTo>
                    <a:pt x="78" y="28"/>
                    <a:pt x="84" y="21"/>
                    <a:pt x="84" y="14"/>
                  </a:cubicBezTo>
                  <a:cubicBezTo>
                    <a:pt x="84" y="6"/>
                    <a:pt x="78" y="0"/>
                    <a:pt x="7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10132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95FC5B-5745-4EEC-92C3-4AACB5614323}"/>
              </a:ext>
            </a:extLst>
          </p:cNvPr>
          <p:cNvSpPr txBox="1">
            <a:spLocks/>
          </p:cNvSpPr>
          <p:nvPr/>
        </p:nvSpPr>
        <p:spPr bwMode="auto">
          <a:xfrm>
            <a:off x="0" y="132155"/>
            <a:ext cx="2711302" cy="11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BAFF"/>
                </a:solidFill>
              </a:rPr>
              <a:t>Flujo para Subdirectores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F0825-4ACE-46A7-8425-BF8E39D90D13}"/>
              </a:ext>
            </a:extLst>
          </p:cNvPr>
          <p:cNvSpPr/>
          <p:nvPr/>
        </p:nvSpPr>
        <p:spPr>
          <a:xfrm>
            <a:off x="91008" y="2853834"/>
            <a:ext cx="2529281" cy="92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71" algn="ctr" defTabSz="685783">
              <a:lnSpc>
                <a:spcPct val="85000"/>
              </a:lnSpc>
              <a:spcAft>
                <a:spcPts val="900"/>
              </a:spcAft>
            </a:pPr>
            <a:r>
              <a:rPr lang="es-ES_tradnl" sz="1600" b="1" dirty="0">
                <a:solidFill>
                  <a:schemeClr val="tx2"/>
                </a:solidFill>
              </a:rPr>
              <a:t>Si la llamada no es atendida, será devuelta por Nivel2/Nivel3 de escalado de CGES</a:t>
            </a:r>
            <a:endParaRPr lang="es-ES_tradnl" sz="1800" b="1" dirty="0">
              <a:latin typeface="Arial Black" panose="020B0A04020102020204" pitchFamily="34" charset="0"/>
            </a:endParaRP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A6429FAA-A04B-4F99-BEDF-15FED62B351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50850" y="2057367"/>
            <a:ext cx="544379" cy="544378"/>
            <a:chOff x="-364" y="-761"/>
            <a:chExt cx="506" cy="50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F43395A0-6858-4814-8DFA-D517B79D78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64" y="-686"/>
              <a:ext cx="430" cy="431"/>
            </a:xfrm>
            <a:custGeom>
              <a:avLst/>
              <a:gdLst>
                <a:gd name="T0" fmla="*/ 206 w 315"/>
                <a:gd name="T1" fmla="*/ 194 h 315"/>
                <a:gd name="T2" fmla="*/ 179 w 315"/>
                <a:gd name="T3" fmla="*/ 196 h 315"/>
                <a:gd name="T4" fmla="*/ 118 w 315"/>
                <a:gd name="T5" fmla="*/ 135 h 315"/>
                <a:gd name="T6" fmla="*/ 121 w 315"/>
                <a:gd name="T7" fmla="*/ 108 h 315"/>
                <a:gd name="T8" fmla="*/ 129 w 315"/>
                <a:gd name="T9" fmla="*/ 101 h 315"/>
                <a:gd name="T10" fmla="*/ 131 w 315"/>
                <a:gd name="T11" fmla="*/ 51 h 315"/>
                <a:gd name="T12" fmla="*/ 98 w 315"/>
                <a:gd name="T13" fmla="*/ 13 h 315"/>
                <a:gd name="T14" fmla="*/ 49 w 315"/>
                <a:gd name="T15" fmla="*/ 13 h 315"/>
                <a:gd name="T16" fmla="*/ 17 w 315"/>
                <a:gd name="T17" fmla="*/ 127 h 315"/>
                <a:gd name="T18" fmla="*/ 151 w 315"/>
                <a:gd name="T19" fmla="*/ 272 h 315"/>
                <a:gd name="T20" fmla="*/ 288 w 315"/>
                <a:gd name="T21" fmla="*/ 279 h 315"/>
                <a:gd name="T22" fmla="*/ 308 w 315"/>
                <a:gd name="T23" fmla="*/ 225 h 315"/>
                <a:gd name="T24" fmla="*/ 282 w 315"/>
                <a:gd name="T25" fmla="*/ 197 h 315"/>
                <a:gd name="T26" fmla="*/ 255 w 315"/>
                <a:gd name="T27" fmla="*/ 178 h 315"/>
                <a:gd name="T28" fmla="*/ 207 w 315"/>
                <a:gd name="T29" fmla="*/ 193 h 315"/>
                <a:gd name="T30" fmla="*/ 42 w 315"/>
                <a:gd name="T31" fmla="*/ 116 h 315"/>
                <a:gd name="T32" fmla="*/ 68 w 315"/>
                <a:gd name="T33" fmla="*/ 33 h 315"/>
                <a:gd name="T34" fmla="*/ 81 w 315"/>
                <a:gd name="T35" fmla="*/ 35 h 315"/>
                <a:gd name="T36" fmla="*/ 107 w 315"/>
                <a:gd name="T37" fmla="*/ 66 h 315"/>
                <a:gd name="T38" fmla="*/ 114 w 315"/>
                <a:gd name="T39" fmla="*/ 78 h 315"/>
                <a:gd name="T40" fmla="*/ 109 w 315"/>
                <a:gd name="T41" fmla="*/ 81 h 315"/>
                <a:gd name="T42" fmla="*/ 102 w 315"/>
                <a:gd name="T43" fmla="*/ 87 h 315"/>
                <a:gd name="T44" fmla="*/ 98 w 315"/>
                <a:gd name="T45" fmla="*/ 155 h 315"/>
                <a:gd name="T46" fmla="*/ 159 w 315"/>
                <a:gd name="T47" fmla="*/ 216 h 315"/>
                <a:gd name="T48" fmla="*/ 227 w 315"/>
                <a:gd name="T49" fmla="*/ 212 h 315"/>
                <a:gd name="T50" fmla="*/ 233 w 315"/>
                <a:gd name="T51" fmla="*/ 205 h 315"/>
                <a:gd name="T52" fmla="*/ 237 w 315"/>
                <a:gd name="T53" fmla="*/ 201 h 315"/>
                <a:gd name="T54" fmla="*/ 248 w 315"/>
                <a:gd name="T55" fmla="*/ 207 h 315"/>
                <a:gd name="T56" fmla="*/ 280 w 315"/>
                <a:gd name="T57" fmla="*/ 234 h 315"/>
                <a:gd name="T58" fmla="*/ 282 w 315"/>
                <a:gd name="T59" fmla="*/ 246 h 315"/>
                <a:gd name="T60" fmla="*/ 193 w 315"/>
                <a:gd name="T61" fmla="*/ 269 h 315"/>
                <a:gd name="T62" fmla="*/ 62 w 315"/>
                <a:gd name="T63" fmla="*/ 143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5" h="315">
                  <a:moveTo>
                    <a:pt x="207" y="193"/>
                  </a:moveTo>
                  <a:cubicBezTo>
                    <a:pt x="207" y="193"/>
                    <a:pt x="207" y="193"/>
                    <a:pt x="206" y="194"/>
                  </a:cubicBezTo>
                  <a:cubicBezTo>
                    <a:pt x="204" y="196"/>
                    <a:pt x="201" y="199"/>
                    <a:pt x="202" y="199"/>
                  </a:cubicBezTo>
                  <a:cubicBezTo>
                    <a:pt x="193" y="205"/>
                    <a:pt x="187" y="204"/>
                    <a:pt x="179" y="196"/>
                  </a:cubicBezTo>
                  <a:cubicBezTo>
                    <a:pt x="149" y="166"/>
                    <a:pt x="149" y="166"/>
                    <a:pt x="149" y="166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0" y="127"/>
                    <a:pt x="110" y="122"/>
                    <a:pt x="116" y="113"/>
                  </a:cubicBezTo>
                  <a:cubicBezTo>
                    <a:pt x="116" y="113"/>
                    <a:pt x="118" y="111"/>
                    <a:pt x="121" y="108"/>
                  </a:cubicBezTo>
                  <a:cubicBezTo>
                    <a:pt x="121" y="108"/>
                    <a:pt x="121" y="108"/>
                    <a:pt x="122" y="108"/>
                  </a:cubicBezTo>
                  <a:cubicBezTo>
                    <a:pt x="124" y="105"/>
                    <a:pt x="127" y="103"/>
                    <a:pt x="129" y="101"/>
                  </a:cubicBezTo>
                  <a:cubicBezTo>
                    <a:pt x="144" y="92"/>
                    <a:pt x="145" y="75"/>
                    <a:pt x="136" y="60"/>
                  </a:cubicBezTo>
                  <a:cubicBezTo>
                    <a:pt x="135" y="58"/>
                    <a:pt x="133" y="55"/>
                    <a:pt x="131" y="51"/>
                  </a:cubicBezTo>
                  <a:cubicBezTo>
                    <a:pt x="127" y="45"/>
                    <a:pt x="122" y="39"/>
                    <a:pt x="118" y="33"/>
                  </a:cubicBezTo>
                  <a:cubicBezTo>
                    <a:pt x="111" y="25"/>
                    <a:pt x="105" y="18"/>
                    <a:pt x="98" y="13"/>
                  </a:cubicBezTo>
                  <a:cubicBezTo>
                    <a:pt x="95" y="10"/>
                    <a:pt x="92" y="8"/>
                    <a:pt x="90" y="7"/>
                  </a:cubicBezTo>
                  <a:cubicBezTo>
                    <a:pt x="76" y="0"/>
                    <a:pt x="59" y="2"/>
                    <a:pt x="49" y="13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5" y="56"/>
                    <a:pt x="0" y="91"/>
                    <a:pt x="17" y="127"/>
                  </a:cubicBezTo>
                  <a:cubicBezTo>
                    <a:pt x="23" y="140"/>
                    <a:pt x="31" y="152"/>
                    <a:pt x="42" y="162"/>
                  </a:cubicBezTo>
                  <a:cubicBezTo>
                    <a:pt x="151" y="272"/>
                    <a:pt x="151" y="272"/>
                    <a:pt x="151" y="272"/>
                  </a:cubicBezTo>
                  <a:cubicBezTo>
                    <a:pt x="160" y="281"/>
                    <a:pt x="169" y="288"/>
                    <a:pt x="179" y="293"/>
                  </a:cubicBezTo>
                  <a:cubicBezTo>
                    <a:pt x="218" y="315"/>
                    <a:pt x="256" y="311"/>
                    <a:pt x="288" y="279"/>
                  </a:cubicBezTo>
                  <a:cubicBezTo>
                    <a:pt x="302" y="266"/>
                    <a:pt x="302" y="266"/>
                    <a:pt x="302" y="266"/>
                  </a:cubicBezTo>
                  <a:cubicBezTo>
                    <a:pt x="312" y="255"/>
                    <a:pt x="315" y="238"/>
                    <a:pt x="308" y="225"/>
                  </a:cubicBezTo>
                  <a:cubicBezTo>
                    <a:pt x="306" y="222"/>
                    <a:pt x="304" y="219"/>
                    <a:pt x="302" y="216"/>
                  </a:cubicBezTo>
                  <a:cubicBezTo>
                    <a:pt x="297" y="210"/>
                    <a:pt x="290" y="203"/>
                    <a:pt x="282" y="197"/>
                  </a:cubicBezTo>
                  <a:cubicBezTo>
                    <a:pt x="276" y="192"/>
                    <a:pt x="270" y="188"/>
                    <a:pt x="263" y="184"/>
                  </a:cubicBezTo>
                  <a:cubicBezTo>
                    <a:pt x="260" y="181"/>
                    <a:pt x="257" y="179"/>
                    <a:pt x="255" y="178"/>
                  </a:cubicBezTo>
                  <a:cubicBezTo>
                    <a:pt x="240" y="170"/>
                    <a:pt x="222" y="171"/>
                    <a:pt x="213" y="186"/>
                  </a:cubicBezTo>
                  <a:cubicBezTo>
                    <a:pt x="211" y="188"/>
                    <a:pt x="209" y="190"/>
                    <a:pt x="207" y="193"/>
                  </a:cubicBezTo>
                  <a:close/>
                  <a:moveTo>
                    <a:pt x="62" y="143"/>
                  </a:moveTo>
                  <a:cubicBezTo>
                    <a:pt x="54" y="134"/>
                    <a:pt x="47" y="125"/>
                    <a:pt x="42" y="116"/>
                  </a:cubicBezTo>
                  <a:cubicBezTo>
                    <a:pt x="30" y="90"/>
                    <a:pt x="34" y="67"/>
                    <a:pt x="55" y="46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1" y="31"/>
                    <a:pt x="74" y="30"/>
                    <a:pt x="76" y="32"/>
                  </a:cubicBezTo>
                  <a:cubicBezTo>
                    <a:pt x="78" y="32"/>
                    <a:pt x="79" y="33"/>
                    <a:pt x="81" y="35"/>
                  </a:cubicBezTo>
                  <a:cubicBezTo>
                    <a:pt x="85" y="38"/>
                    <a:pt x="90" y="44"/>
                    <a:pt x="96" y="50"/>
                  </a:cubicBezTo>
                  <a:cubicBezTo>
                    <a:pt x="100" y="55"/>
                    <a:pt x="104" y="61"/>
                    <a:pt x="107" y="66"/>
                  </a:cubicBezTo>
                  <a:cubicBezTo>
                    <a:pt x="109" y="70"/>
                    <a:pt x="111" y="72"/>
                    <a:pt x="112" y="74"/>
                  </a:cubicBezTo>
                  <a:cubicBezTo>
                    <a:pt x="114" y="77"/>
                    <a:pt x="114" y="78"/>
                    <a:pt x="114" y="78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1" y="80"/>
                    <a:pt x="110" y="80"/>
                    <a:pt x="109" y="81"/>
                  </a:cubicBezTo>
                  <a:cubicBezTo>
                    <a:pt x="107" y="83"/>
                    <a:pt x="105" y="85"/>
                    <a:pt x="103" y="87"/>
                  </a:cubicBezTo>
                  <a:cubicBezTo>
                    <a:pt x="103" y="87"/>
                    <a:pt x="103" y="87"/>
                    <a:pt x="102" y="87"/>
                  </a:cubicBezTo>
                  <a:cubicBezTo>
                    <a:pt x="97" y="92"/>
                    <a:pt x="94" y="95"/>
                    <a:pt x="92" y="97"/>
                  </a:cubicBezTo>
                  <a:cubicBezTo>
                    <a:pt x="79" y="117"/>
                    <a:pt x="81" y="138"/>
                    <a:pt x="98" y="155"/>
                  </a:cubicBezTo>
                  <a:cubicBezTo>
                    <a:pt x="129" y="186"/>
                    <a:pt x="129" y="186"/>
                    <a:pt x="129" y="186"/>
                  </a:cubicBezTo>
                  <a:cubicBezTo>
                    <a:pt x="159" y="216"/>
                    <a:pt x="159" y="216"/>
                    <a:pt x="159" y="216"/>
                  </a:cubicBezTo>
                  <a:cubicBezTo>
                    <a:pt x="177" y="234"/>
                    <a:pt x="197" y="236"/>
                    <a:pt x="217" y="222"/>
                  </a:cubicBezTo>
                  <a:cubicBezTo>
                    <a:pt x="220" y="220"/>
                    <a:pt x="223" y="217"/>
                    <a:pt x="227" y="212"/>
                  </a:cubicBezTo>
                  <a:cubicBezTo>
                    <a:pt x="227" y="212"/>
                    <a:pt x="227" y="212"/>
                    <a:pt x="228" y="211"/>
                  </a:cubicBezTo>
                  <a:cubicBezTo>
                    <a:pt x="230" y="210"/>
                    <a:pt x="231" y="208"/>
                    <a:pt x="233" y="205"/>
                  </a:cubicBezTo>
                  <a:cubicBezTo>
                    <a:pt x="234" y="204"/>
                    <a:pt x="235" y="203"/>
                    <a:pt x="235" y="203"/>
                  </a:cubicBezTo>
                  <a:cubicBezTo>
                    <a:pt x="237" y="201"/>
                    <a:pt x="237" y="201"/>
                    <a:pt x="237" y="201"/>
                  </a:cubicBezTo>
                  <a:cubicBezTo>
                    <a:pt x="237" y="201"/>
                    <a:pt x="238" y="201"/>
                    <a:pt x="241" y="203"/>
                  </a:cubicBezTo>
                  <a:cubicBezTo>
                    <a:pt x="242" y="203"/>
                    <a:pt x="245" y="205"/>
                    <a:pt x="248" y="207"/>
                  </a:cubicBezTo>
                  <a:cubicBezTo>
                    <a:pt x="254" y="211"/>
                    <a:pt x="259" y="215"/>
                    <a:pt x="264" y="219"/>
                  </a:cubicBezTo>
                  <a:cubicBezTo>
                    <a:pt x="271" y="224"/>
                    <a:pt x="276" y="229"/>
                    <a:pt x="280" y="234"/>
                  </a:cubicBezTo>
                  <a:cubicBezTo>
                    <a:pt x="281" y="235"/>
                    <a:pt x="282" y="237"/>
                    <a:pt x="283" y="238"/>
                  </a:cubicBezTo>
                  <a:cubicBezTo>
                    <a:pt x="284" y="241"/>
                    <a:pt x="284" y="244"/>
                    <a:pt x="282" y="246"/>
                  </a:cubicBezTo>
                  <a:cubicBezTo>
                    <a:pt x="268" y="260"/>
                    <a:pt x="268" y="260"/>
                    <a:pt x="268" y="260"/>
                  </a:cubicBezTo>
                  <a:cubicBezTo>
                    <a:pt x="245" y="282"/>
                    <a:pt x="221" y="285"/>
                    <a:pt x="193" y="269"/>
                  </a:cubicBezTo>
                  <a:cubicBezTo>
                    <a:pt x="185" y="265"/>
                    <a:pt x="178" y="259"/>
                    <a:pt x="171" y="252"/>
                  </a:cubicBezTo>
                  <a:lnTo>
                    <a:pt x="62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410AD03-AEBD-454E-BE1F-E86B3ACC98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8" y="-761"/>
              <a:ext cx="270" cy="272"/>
            </a:xfrm>
            <a:custGeom>
              <a:avLst/>
              <a:gdLst>
                <a:gd name="T0" fmla="*/ 2 w 198"/>
                <a:gd name="T1" fmla="*/ 180 h 199"/>
                <a:gd name="T2" fmla="*/ 19 w 198"/>
                <a:gd name="T3" fmla="*/ 196 h 199"/>
                <a:gd name="T4" fmla="*/ 54 w 198"/>
                <a:gd name="T5" fmla="*/ 187 h 199"/>
                <a:gd name="T6" fmla="*/ 100 w 198"/>
                <a:gd name="T7" fmla="*/ 197 h 199"/>
                <a:gd name="T8" fmla="*/ 198 w 198"/>
                <a:gd name="T9" fmla="*/ 99 h 199"/>
                <a:gd name="T10" fmla="*/ 99 w 198"/>
                <a:gd name="T11" fmla="*/ 0 h 199"/>
                <a:gd name="T12" fmla="*/ 2 w 198"/>
                <a:gd name="T13" fmla="*/ 99 h 199"/>
                <a:gd name="T14" fmla="*/ 9 w 198"/>
                <a:gd name="T15" fmla="*/ 141 h 199"/>
                <a:gd name="T16" fmla="*/ 2 w 198"/>
                <a:gd name="T17" fmla="*/ 180 h 199"/>
                <a:gd name="T18" fmla="*/ 38 w 198"/>
                <a:gd name="T19" fmla="*/ 142 h 199"/>
                <a:gd name="T20" fmla="*/ 36 w 198"/>
                <a:gd name="T21" fmla="*/ 133 h 199"/>
                <a:gd name="T22" fmla="*/ 30 w 198"/>
                <a:gd name="T23" fmla="*/ 99 h 199"/>
                <a:gd name="T24" fmla="*/ 99 w 198"/>
                <a:gd name="T25" fmla="*/ 29 h 199"/>
                <a:gd name="T26" fmla="*/ 170 w 198"/>
                <a:gd name="T27" fmla="*/ 99 h 199"/>
                <a:gd name="T28" fmla="*/ 100 w 198"/>
                <a:gd name="T29" fmla="*/ 169 h 199"/>
                <a:gd name="T30" fmla="*/ 63 w 198"/>
                <a:gd name="T31" fmla="*/ 160 h 199"/>
                <a:gd name="T32" fmla="*/ 52 w 198"/>
                <a:gd name="T33" fmla="*/ 158 h 199"/>
                <a:gd name="T34" fmla="*/ 34 w 198"/>
                <a:gd name="T35" fmla="*/ 163 h 199"/>
                <a:gd name="T36" fmla="*/ 38 w 198"/>
                <a:gd name="T37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8" h="199">
                  <a:moveTo>
                    <a:pt x="2" y="180"/>
                  </a:moveTo>
                  <a:cubicBezTo>
                    <a:pt x="0" y="190"/>
                    <a:pt x="9" y="199"/>
                    <a:pt x="19" y="196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67" y="193"/>
                    <a:pt x="83" y="197"/>
                    <a:pt x="100" y="197"/>
                  </a:cubicBezTo>
                  <a:cubicBezTo>
                    <a:pt x="155" y="197"/>
                    <a:pt x="198" y="153"/>
                    <a:pt x="198" y="99"/>
                  </a:cubicBezTo>
                  <a:cubicBezTo>
                    <a:pt x="198" y="44"/>
                    <a:pt x="154" y="0"/>
                    <a:pt x="99" y="0"/>
                  </a:cubicBezTo>
                  <a:cubicBezTo>
                    <a:pt x="44" y="0"/>
                    <a:pt x="2" y="44"/>
                    <a:pt x="2" y="99"/>
                  </a:cubicBezTo>
                  <a:cubicBezTo>
                    <a:pt x="2" y="115"/>
                    <a:pt x="4" y="129"/>
                    <a:pt x="9" y="141"/>
                  </a:cubicBezTo>
                  <a:lnTo>
                    <a:pt x="2" y="180"/>
                  </a:lnTo>
                  <a:close/>
                  <a:moveTo>
                    <a:pt x="38" y="142"/>
                  </a:moveTo>
                  <a:cubicBezTo>
                    <a:pt x="39" y="139"/>
                    <a:pt x="38" y="135"/>
                    <a:pt x="36" y="133"/>
                  </a:cubicBezTo>
                  <a:cubicBezTo>
                    <a:pt x="32" y="124"/>
                    <a:pt x="30" y="113"/>
                    <a:pt x="30" y="99"/>
                  </a:cubicBezTo>
                  <a:cubicBezTo>
                    <a:pt x="30" y="59"/>
                    <a:pt x="60" y="29"/>
                    <a:pt x="99" y="29"/>
                  </a:cubicBezTo>
                  <a:cubicBezTo>
                    <a:pt x="138" y="29"/>
                    <a:pt x="170" y="60"/>
                    <a:pt x="170" y="99"/>
                  </a:cubicBezTo>
                  <a:cubicBezTo>
                    <a:pt x="170" y="138"/>
                    <a:pt x="139" y="169"/>
                    <a:pt x="100" y="169"/>
                  </a:cubicBezTo>
                  <a:cubicBezTo>
                    <a:pt x="86" y="169"/>
                    <a:pt x="73" y="166"/>
                    <a:pt x="63" y="160"/>
                  </a:cubicBezTo>
                  <a:cubicBezTo>
                    <a:pt x="59" y="158"/>
                    <a:pt x="55" y="157"/>
                    <a:pt x="52" y="158"/>
                  </a:cubicBezTo>
                  <a:cubicBezTo>
                    <a:pt x="34" y="163"/>
                    <a:pt x="34" y="163"/>
                    <a:pt x="34" y="163"/>
                  </a:cubicBezTo>
                  <a:lnTo>
                    <a:pt x="38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8FABB6F-DF95-4ECD-9C37-39677798B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" y="-683"/>
              <a:ext cx="115" cy="38"/>
            </a:xfrm>
            <a:custGeom>
              <a:avLst/>
              <a:gdLst>
                <a:gd name="T0" fmla="*/ 14 w 84"/>
                <a:gd name="T1" fmla="*/ 28 h 28"/>
                <a:gd name="T2" fmla="*/ 70 w 84"/>
                <a:gd name="T3" fmla="*/ 28 h 28"/>
                <a:gd name="T4" fmla="*/ 84 w 84"/>
                <a:gd name="T5" fmla="*/ 14 h 28"/>
                <a:gd name="T6" fmla="*/ 70 w 84"/>
                <a:gd name="T7" fmla="*/ 0 h 28"/>
                <a:gd name="T8" fmla="*/ 14 w 84"/>
                <a:gd name="T9" fmla="*/ 0 h 28"/>
                <a:gd name="T10" fmla="*/ 0 w 84"/>
                <a:gd name="T11" fmla="*/ 14 h 28"/>
                <a:gd name="T12" fmla="*/ 14 w 8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8">
                  <a:moveTo>
                    <a:pt x="14" y="28"/>
                  </a:moveTo>
                  <a:cubicBezTo>
                    <a:pt x="70" y="28"/>
                    <a:pt x="70" y="28"/>
                    <a:pt x="70" y="28"/>
                  </a:cubicBezTo>
                  <a:cubicBezTo>
                    <a:pt x="78" y="28"/>
                    <a:pt x="84" y="21"/>
                    <a:pt x="84" y="14"/>
                  </a:cubicBezTo>
                  <a:cubicBezTo>
                    <a:pt x="84" y="6"/>
                    <a:pt x="78" y="0"/>
                    <a:pt x="7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F216ECFA-2FBA-4F21-9F97-4B055B4D8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" y="-607"/>
              <a:ext cx="115" cy="39"/>
            </a:xfrm>
            <a:custGeom>
              <a:avLst/>
              <a:gdLst>
                <a:gd name="T0" fmla="*/ 14 w 84"/>
                <a:gd name="T1" fmla="*/ 28 h 28"/>
                <a:gd name="T2" fmla="*/ 70 w 84"/>
                <a:gd name="T3" fmla="*/ 28 h 28"/>
                <a:gd name="T4" fmla="*/ 84 w 84"/>
                <a:gd name="T5" fmla="*/ 14 h 28"/>
                <a:gd name="T6" fmla="*/ 70 w 84"/>
                <a:gd name="T7" fmla="*/ 0 h 28"/>
                <a:gd name="T8" fmla="*/ 14 w 84"/>
                <a:gd name="T9" fmla="*/ 0 h 28"/>
                <a:gd name="T10" fmla="*/ 0 w 84"/>
                <a:gd name="T11" fmla="*/ 14 h 28"/>
                <a:gd name="T12" fmla="*/ 14 w 8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8">
                  <a:moveTo>
                    <a:pt x="14" y="28"/>
                  </a:moveTo>
                  <a:cubicBezTo>
                    <a:pt x="70" y="28"/>
                    <a:pt x="70" y="28"/>
                    <a:pt x="70" y="28"/>
                  </a:cubicBezTo>
                  <a:cubicBezTo>
                    <a:pt x="78" y="28"/>
                    <a:pt x="84" y="21"/>
                    <a:pt x="84" y="14"/>
                  </a:cubicBezTo>
                  <a:cubicBezTo>
                    <a:pt x="84" y="6"/>
                    <a:pt x="78" y="0"/>
                    <a:pt x="7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5E2D644-0E1E-4043-81FB-FBD6A972D0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545" y="989801"/>
            <a:ext cx="6339924" cy="252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20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27"/>
          <p:cNvSpPr/>
          <p:nvPr/>
        </p:nvSpPr>
        <p:spPr bwMode="gray">
          <a:xfrm flipH="1">
            <a:off x="1" y="1805278"/>
            <a:ext cx="2711302" cy="33382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16200000" scaled="1"/>
            <a:tileRect/>
          </a:gradFill>
          <a:ln w="6350">
            <a:noFill/>
            <a:miter lim="800000"/>
            <a:headEnd/>
            <a:tailEnd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</a:pPr>
            <a:endParaRPr lang="en-US" sz="1600" kern="0" dirty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95FC5B-5745-4EEC-92C3-4AACB5614323}"/>
              </a:ext>
            </a:extLst>
          </p:cNvPr>
          <p:cNvSpPr txBox="1">
            <a:spLocks/>
          </p:cNvSpPr>
          <p:nvPr/>
        </p:nvSpPr>
        <p:spPr bwMode="auto">
          <a:xfrm>
            <a:off x="0" y="132155"/>
            <a:ext cx="2711302" cy="11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BBEE"/>
                </a:solidFill>
                <a:latin typeface="Arial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BAFF"/>
                </a:solidFill>
              </a:rPr>
              <a:t>Comunicación en Sala Caliente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956509-2ED8-4DC2-8E10-EA580E7289D9}"/>
              </a:ext>
            </a:extLst>
          </p:cNvPr>
          <p:cNvSpPr/>
          <p:nvPr/>
        </p:nvSpPr>
        <p:spPr>
          <a:xfrm>
            <a:off x="2711300" y="720000"/>
            <a:ext cx="6432700" cy="4522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-269875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Para </a:t>
            </a:r>
            <a:r>
              <a:rPr lang="es-ES_tradnl" sz="1600" u="sng" dirty="0"/>
              <a:t>determinadas incidencias de P0 de muy alto impacto</a:t>
            </a:r>
            <a:r>
              <a:rPr lang="es-ES_tradnl" sz="1600" dirty="0"/>
              <a:t>, será posible activar una </a:t>
            </a:r>
            <a:r>
              <a:rPr lang="es-ES_tradnl" sz="1600" b="1" dirty="0"/>
              <a:t>sala conference call permanentemente</a:t>
            </a:r>
            <a:r>
              <a:rPr lang="es-ES_tradnl" sz="1600" dirty="0"/>
              <a:t> abierta, a la que podrán asistir:</a:t>
            </a:r>
          </a:p>
          <a:p>
            <a:pPr marL="914400" lvl="3" indent="-285750">
              <a:buFont typeface="Wingdings" panose="05000000000000000000" pitchFamily="2" charset="2"/>
              <a:buChar char="Ø"/>
            </a:pPr>
            <a:r>
              <a:rPr lang="es-ES" sz="1600" dirty="0"/>
              <a:t>Niveles2 o Niveles3 de escalado de:</a:t>
            </a:r>
          </a:p>
          <a:p>
            <a:pPr marL="1163638" lvl="4" indent="-176213">
              <a:buFont typeface="Arial" panose="020B0604020202020204" pitchFamily="34" charset="0"/>
              <a:buChar char="•"/>
            </a:pPr>
            <a:r>
              <a:rPr lang="es-ES" sz="1600" dirty="0"/>
              <a:t>Representante de Resolutor involucrado de forma permanente.</a:t>
            </a:r>
            <a:endParaRPr lang="es-ES_tradnl" sz="1600" dirty="0"/>
          </a:p>
          <a:p>
            <a:pPr marL="1163638" lvl="4" indent="-176213">
              <a:buFont typeface="Arial" panose="020B0604020202020204" pitchFamily="34" charset="0"/>
              <a:buChar char="•"/>
            </a:pPr>
            <a:r>
              <a:rPr lang="es-ES" sz="1600" dirty="0"/>
              <a:t>Representante de CSU de forma permanente.</a:t>
            </a:r>
          </a:p>
          <a:p>
            <a:pPr marL="1163638" lvl="4" indent="-176213">
              <a:buFont typeface="Arial" panose="020B0604020202020204" pitchFamily="34" charset="0"/>
              <a:buChar char="•"/>
            </a:pPr>
            <a:r>
              <a:rPr lang="es-ES" sz="1600" dirty="0"/>
              <a:t>Representante de STIC SSHH de forma no</a:t>
            </a:r>
            <a:r>
              <a:rPr lang="es-ES_tradnl" sz="1600" dirty="0"/>
              <a:t> permanente.</a:t>
            </a:r>
          </a:p>
          <a:p>
            <a:pPr marL="914400" lvl="3" indent="-285750">
              <a:buFont typeface="Wingdings" panose="05000000000000000000" pitchFamily="2" charset="2"/>
              <a:buChar char="Ø"/>
            </a:pPr>
            <a:r>
              <a:rPr lang="es-ES" sz="1600" dirty="0"/>
              <a:t>Subdirectores Provinciales y Responsables TI notificados mediante SMS. </a:t>
            </a:r>
            <a:endParaRPr lang="es-ES_tradnl" sz="1600" dirty="0"/>
          </a:p>
          <a:p>
            <a:pPr marL="628650" lvl="1" indent="-269875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endParaRPr lang="es-ES_tradnl" sz="1600" dirty="0"/>
          </a:p>
          <a:p>
            <a:pPr marL="628650" lvl="1" indent="-269875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Los </a:t>
            </a:r>
            <a:r>
              <a:rPr lang="es-ES_tradnl" sz="1600" b="1" dirty="0"/>
              <a:t>datos de acceso a la s</a:t>
            </a:r>
            <a:r>
              <a:rPr lang="es-ES_tradnl" sz="1600" dirty="0"/>
              <a:t>ala son:</a:t>
            </a:r>
          </a:p>
          <a:p>
            <a:pPr marL="1101725" lvl="2" indent="-285750" defTabSz="685783">
              <a:lnSpc>
                <a:spcPct val="8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s-ES_tradnl" sz="1600" dirty="0" err="1"/>
              <a:t>Nº</a:t>
            </a:r>
            <a:r>
              <a:rPr lang="es-ES_tradnl" sz="1600" dirty="0"/>
              <a:t> de teléfono: 955017103/317103</a:t>
            </a:r>
          </a:p>
          <a:p>
            <a:pPr marL="1101725" lvl="2" indent="-285750" defTabSz="685783">
              <a:lnSpc>
                <a:spcPct val="8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s-ES_tradnl" sz="1600" dirty="0" err="1"/>
              <a:t>Nº</a:t>
            </a:r>
            <a:r>
              <a:rPr lang="es-ES_tradnl" sz="1600" dirty="0"/>
              <a:t> de sala: 1000</a:t>
            </a:r>
          </a:p>
          <a:p>
            <a:pPr marL="628650" lvl="1" indent="-269875" defTabSz="685783">
              <a:lnSpc>
                <a:spcPct val="8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s-ES_tradnl" sz="1600" dirty="0"/>
              <a:t>La activación de la sala requiere la introducción de un PIN por el “</a:t>
            </a:r>
            <a:r>
              <a:rPr lang="es-ES_tradnl" sz="1600" dirty="0" err="1"/>
              <a:t>lider</a:t>
            </a:r>
            <a:r>
              <a:rPr lang="es-ES_tradnl" sz="1600" dirty="0"/>
              <a:t>” de la misma.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F0825-4ACE-46A7-8425-BF8E39D90D13}"/>
              </a:ext>
            </a:extLst>
          </p:cNvPr>
          <p:cNvSpPr/>
          <p:nvPr/>
        </p:nvSpPr>
        <p:spPr>
          <a:xfrm>
            <a:off x="91008" y="2853834"/>
            <a:ext cx="2529281" cy="721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671" algn="ctr" defTabSz="685783">
              <a:lnSpc>
                <a:spcPct val="85000"/>
              </a:lnSpc>
              <a:spcAft>
                <a:spcPts val="900"/>
              </a:spcAft>
            </a:pPr>
            <a:r>
              <a:rPr lang="es-ES_tradnl" sz="1600" b="1" dirty="0">
                <a:solidFill>
                  <a:schemeClr val="tx2"/>
                </a:solidFill>
                <a:latin typeface="Arial Black" panose="020B0A04020102020204" pitchFamily="34" charset="0"/>
              </a:rPr>
              <a:t>Salas en las que poder informarse con los técnicos</a:t>
            </a:r>
            <a:endParaRPr lang="es-ES_tradnl" sz="1800" b="1" dirty="0">
              <a:latin typeface="Arial Black" panose="020B0A04020102020204" pitchFamily="34" charset="0"/>
            </a:endParaRPr>
          </a:p>
        </p:txBody>
      </p:sp>
      <p:grpSp>
        <p:nvGrpSpPr>
          <p:cNvPr id="8" name="Group 54">
            <a:extLst>
              <a:ext uri="{FF2B5EF4-FFF2-40B4-BE49-F238E27FC236}">
                <a16:creationId xmlns:a16="http://schemas.microsoft.com/office/drawing/2014/main" id="{D0DC8E9E-BEEF-407F-82B3-C5F75DB4DCD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96878" y="1995142"/>
            <a:ext cx="517539" cy="519047"/>
            <a:chOff x="-617" y="1128"/>
            <a:chExt cx="343" cy="34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" name="Freeform 55">
              <a:extLst>
                <a:ext uri="{FF2B5EF4-FFF2-40B4-BE49-F238E27FC236}">
                  <a16:creationId xmlns:a16="http://schemas.microsoft.com/office/drawing/2014/main" id="{C5EF3632-1EF2-4D93-9F30-7A554F659B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5" y="1128"/>
              <a:ext cx="200" cy="201"/>
            </a:xfrm>
            <a:custGeom>
              <a:avLst/>
              <a:gdLst>
                <a:gd name="T0" fmla="*/ 84 w 168"/>
                <a:gd name="T1" fmla="*/ 168 h 168"/>
                <a:gd name="T2" fmla="*/ 0 w 168"/>
                <a:gd name="T3" fmla="*/ 83 h 168"/>
                <a:gd name="T4" fmla="*/ 81 w 168"/>
                <a:gd name="T5" fmla="*/ 0 h 168"/>
                <a:gd name="T6" fmla="*/ 84 w 168"/>
                <a:gd name="T7" fmla="*/ 0 h 168"/>
                <a:gd name="T8" fmla="*/ 168 w 168"/>
                <a:gd name="T9" fmla="*/ 84 h 168"/>
                <a:gd name="T10" fmla="*/ 84 w 168"/>
                <a:gd name="T11" fmla="*/ 168 h 168"/>
                <a:gd name="T12" fmla="*/ 84 w 168"/>
                <a:gd name="T13" fmla="*/ 12 h 168"/>
                <a:gd name="T14" fmla="*/ 81 w 168"/>
                <a:gd name="T15" fmla="*/ 12 h 168"/>
                <a:gd name="T16" fmla="*/ 12 w 168"/>
                <a:gd name="T17" fmla="*/ 83 h 168"/>
                <a:gd name="T18" fmla="*/ 84 w 168"/>
                <a:gd name="T19" fmla="*/ 156 h 168"/>
                <a:gd name="T20" fmla="*/ 156 w 168"/>
                <a:gd name="T21" fmla="*/ 84 h 168"/>
                <a:gd name="T22" fmla="*/ 84 w 168"/>
                <a:gd name="T23" fmla="*/ 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cubicBezTo>
                    <a:pt x="38" y="168"/>
                    <a:pt x="0" y="130"/>
                    <a:pt x="0" y="83"/>
                  </a:cubicBezTo>
                  <a:cubicBezTo>
                    <a:pt x="0" y="38"/>
                    <a:pt x="35" y="2"/>
                    <a:pt x="81" y="0"/>
                  </a:cubicBezTo>
                  <a:cubicBezTo>
                    <a:pt x="82" y="0"/>
                    <a:pt x="83" y="0"/>
                    <a:pt x="84" y="0"/>
                  </a:cubicBezTo>
                  <a:cubicBezTo>
                    <a:pt x="131" y="0"/>
                    <a:pt x="168" y="38"/>
                    <a:pt x="168" y="84"/>
                  </a:cubicBezTo>
                  <a:cubicBezTo>
                    <a:pt x="168" y="130"/>
                    <a:pt x="131" y="168"/>
                    <a:pt x="84" y="168"/>
                  </a:cubicBezTo>
                  <a:close/>
                  <a:moveTo>
                    <a:pt x="84" y="12"/>
                  </a:moveTo>
                  <a:cubicBezTo>
                    <a:pt x="83" y="12"/>
                    <a:pt x="82" y="12"/>
                    <a:pt x="81" y="12"/>
                  </a:cubicBezTo>
                  <a:cubicBezTo>
                    <a:pt x="42" y="14"/>
                    <a:pt x="12" y="44"/>
                    <a:pt x="12" y="83"/>
                  </a:cubicBezTo>
                  <a:cubicBezTo>
                    <a:pt x="12" y="123"/>
                    <a:pt x="45" y="156"/>
                    <a:pt x="84" y="156"/>
                  </a:cubicBezTo>
                  <a:cubicBezTo>
                    <a:pt x="124" y="156"/>
                    <a:pt x="156" y="124"/>
                    <a:pt x="156" y="84"/>
                  </a:cubicBezTo>
                  <a:cubicBezTo>
                    <a:pt x="156" y="44"/>
                    <a:pt x="124" y="12"/>
                    <a:pt x="8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56">
              <a:extLst>
                <a:ext uri="{FF2B5EF4-FFF2-40B4-BE49-F238E27FC236}">
                  <a16:creationId xmlns:a16="http://schemas.microsoft.com/office/drawing/2014/main" id="{54DC9F8F-3943-499D-B1E0-E795235A4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5" y="1131"/>
              <a:ext cx="62" cy="195"/>
            </a:xfrm>
            <a:custGeom>
              <a:avLst/>
              <a:gdLst>
                <a:gd name="T0" fmla="*/ 42 w 52"/>
                <a:gd name="T1" fmla="*/ 164 h 164"/>
                <a:gd name="T2" fmla="*/ 43 w 52"/>
                <a:gd name="T3" fmla="*/ 0 h 164"/>
                <a:gd name="T4" fmla="*/ 52 w 52"/>
                <a:gd name="T5" fmla="*/ 8 h 164"/>
                <a:gd name="T6" fmla="*/ 52 w 52"/>
                <a:gd name="T7" fmla="*/ 157 h 164"/>
                <a:gd name="T8" fmla="*/ 42 w 52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64">
                  <a:moveTo>
                    <a:pt x="42" y="164"/>
                  </a:moveTo>
                  <a:cubicBezTo>
                    <a:pt x="0" y="107"/>
                    <a:pt x="0" y="46"/>
                    <a:pt x="43" y="0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13" y="50"/>
                    <a:pt x="13" y="104"/>
                    <a:pt x="52" y="157"/>
                  </a:cubicBezTo>
                  <a:lnTo>
                    <a:pt x="42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57">
              <a:extLst>
                <a:ext uri="{FF2B5EF4-FFF2-40B4-BE49-F238E27FC236}">
                  <a16:creationId xmlns:a16="http://schemas.microsoft.com/office/drawing/2014/main" id="{E83707AC-BAFD-4534-9D1D-DED944E36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6" y="1131"/>
              <a:ext cx="62" cy="195"/>
            </a:xfrm>
            <a:custGeom>
              <a:avLst/>
              <a:gdLst>
                <a:gd name="T0" fmla="*/ 10 w 52"/>
                <a:gd name="T1" fmla="*/ 164 h 164"/>
                <a:gd name="T2" fmla="*/ 0 w 52"/>
                <a:gd name="T3" fmla="*/ 157 h 164"/>
                <a:gd name="T4" fmla="*/ 0 w 52"/>
                <a:gd name="T5" fmla="*/ 8 h 164"/>
                <a:gd name="T6" fmla="*/ 9 w 52"/>
                <a:gd name="T7" fmla="*/ 0 h 164"/>
                <a:gd name="T8" fmla="*/ 10 w 52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64">
                  <a:moveTo>
                    <a:pt x="10" y="164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39" y="104"/>
                    <a:pt x="39" y="50"/>
                    <a:pt x="0" y="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2" y="46"/>
                    <a:pt x="52" y="107"/>
                    <a:pt x="10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Rectangle 58">
              <a:extLst>
                <a:ext uri="{FF2B5EF4-FFF2-40B4-BE49-F238E27FC236}">
                  <a16:creationId xmlns:a16="http://schemas.microsoft.com/office/drawing/2014/main" id="{05397FF8-112B-44C3-B34C-9FAF47DD7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23" y="1271"/>
              <a:ext cx="15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Rectangle 59">
              <a:extLst>
                <a:ext uri="{FF2B5EF4-FFF2-40B4-BE49-F238E27FC236}">
                  <a16:creationId xmlns:a16="http://schemas.microsoft.com/office/drawing/2014/main" id="{544EAF2F-997A-4AA1-ABF4-6F861A37B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24" y="1171"/>
              <a:ext cx="157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60">
              <a:extLst>
                <a:ext uri="{FF2B5EF4-FFF2-40B4-BE49-F238E27FC236}">
                  <a16:creationId xmlns:a16="http://schemas.microsoft.com/office/drawing/2014/main" id="{4C06AC2A-EFF2-44D7-A3DD-26E7A8405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38" y="1221"/>
              <a:ext cx="18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61">
              <a:extLst>
                <a:ext uri="{FF2B5EF4-FFF2-40B4-BE49-F238E27FC236}">
                  <a16:creationId xmlns:a16="http://schemas.microsoft.com/office/drawing/2014/main" id="{A0AA2F2A-16BF-45A6-8319-A38A5832A7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95" y="1329"/>
              <a:ext cx="85" cy="86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2 h 72"/>
                <a:gd name="T12" fmla="*/ 12 w 72"/>
                <a:gd name="T13" fmla="*/ 36 h 72"/>
                <a:gd name="T14" fmla="*/ 36 w 72"/>
                <a:gd name="T15" fmla="*/ 60 h 72"/>
                <a:gd name="T16" fmla="*/ 60 w 72"/>
                <a:gd name="T17" fmla="*/ 36 h 72"/>
                <a:gd name="T18" fmla="*/ 36 w 72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7"/>
                    <a:pt x="17" y="0"/>
                    <a:pt x="36" y="0"/>
                  </a:cubicBezTo>
                  <a:cubicBezTo>
                    <a:pt x="56" y="0"/>
                    <a:pt x="72" y="17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2"/>
                  </a:moveTo>
                  <a:cubicBezTo>
                    <a:pt x="23" y="12"/>
                    <a:pt x="12" y="23"/>
                    <a:pt x="12" y="36"/>
                  </a:cubicBezTo>
                  <a:cubicBezTo>
                    <a:pt x="12" y="50"/>
                    <a:pt x="23" y="60"/>
                    <a:pt x="36" y="60"/>
                  </a:cubicBezTo>
                  <a:cubicBezTo>
                    <a:pt x="50" y="60"/>
                    <a:pt x="60" y="50"/>
                    <a:pt x="60" y="36"/>
                  </a:cubicBezTo>
                  <a:cubicBezTo>
                    <a:pt x="60" y="23"/>
                    <a:pt x="50" y="12"/>
                    <a:pt x="3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62">
              <a:extLst>
                <a:ext uri="{FF2B5EF4-FFF2-40B4-BE49-F238E27FC236}">
                  <a16:creationId xmlns:a16="http://schemas.microsoft.com/office/drawing/2014/main" id="{677D3684-313D-4821-822B-3200F743C0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88" y="1329"/>
              <a:ext cx="86" cy="86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2 h 72"/>
                <a:gd name="T12" fmla="*/ 12 w 72"/>
                <a:gd name="T13" fmla="*/ 36 h 72"/>
                <a:gd name="T14" fmla="*/ 36 w 72"/>
                <a:gd name="T15" fmla="*/ 60 h 72"/>
                <a:gd name="T16" fmla="*/ 60 w 72"/>
                <a:gd name="T17" fmla="*/ 36 h 72"/>
                <a:gd name="T18" fmla="*/ 36 w 72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7"/>
                    <a:pt x="17" y="0"/>
                    <a:pt x="36" y="0"/>
                  </a:cubicBezTo>
                  <a:cubicBezTo>
                    <a:pt x="56" y="0"/>
                    <a:pt x="72" y="17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2"/>
                  </a:moveTo>
                  <a:cubicBezTo>
                    <a:pt x="23" y="12"/>
                    <a:pt x="12" y="23"/>
                    <a:pt x="12" y="36"/>
                  </a:cubicBezTo>
                  <a:cubicBezTo>
                    <a:pt x="12" y="50"/>
                    <a:pt x="23" y="60"/>
                    <a:pt x="36" y="60"/>
                  </a:cubicBezTo>
                  <a:cubicBezTo>
                    <a:pt x="50" y="60"/>
                    <a:pt x="60" y="50"/>
                    <a:pt x="60" y="36"/>
                  </a:cubicBezTo>
                  <a:cubicBezTo>
                    <a:pt x="60" y="23"/>
                    <a:pt x="50" y="12"/>
                    <a:pt x="3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63">
              <a:extLst>
                <a:ext uri="{FF2B5EF4-FFF2-40B4-BE49-F238E27FC236}">
                  <a16:creationId xmlns:a16="http://schemas.microsoft.com/office/drawing/2014/main" id="{9618C6AA-9A10-4365-8EEF-3D29884E0A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1" y="1329"/>
              <a:ext cx="86" cy="86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2 h 72"/>
                <a:gd name="T12" fmla="*/ 12 w 72"/>
                <a:gd name="T13" fmla="*/ 36 h 72"/>
                <a:gd name="T14" fmla="*/ 36 w 72"/>
                <a:gd name="T15" fmla="*/ 60 h 72"/>
                <a:gd name="T16" fmla="*/ 60 w 72"/>
                <a:gd name="T17" fmla="*/ 36 h 72"/>
                <a:gd name="T18" fmla="*/ 36 w 72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7"/>
                    <a:pt x="17" y="0"/>
                    <a:pt x="36" y="0"/>
                  </a:cubicBezTo>
                  <a:cubicBezTo>
                    <a:pt x="56" y="0"/>
                    <a:pt x="72" y="17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2"/>
                  </a:moveTo>
                  <a:cubicBezTo>
                    <a:pt x="23" y="12"/>
                    <a:pt x="12" y="23"/>
                    <a:pt x="12" y="36"/>
                  </a:cubicBezTo>
                  <a:cubicBezTo>
                    <a:pt x="12" y="50"/>
                    <a:pt x="23" y="60"/>
                    <a:pt x="36" y="60"/>
                  </a:cubicBezTo>
                  <a:cubicBezTo>
                    <a:pt x="50" y="60"/>
                    <a:pt x="60" y="50"/>
                    <a:pt x="60" y="36"/>
                  </a:cubicBezTo>
                  <a:cubicBezTo>
                    <a:pt x="60" y="23"/>
                    <a:pt x="50" y="12"/>
                    <a:pt x="3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64">
              <a:extLst>
                <a:ext uri="{FF2B5EF4-FFF2-40B4-BE49-F238E27FC236}">
                  <a16:creationId xmlns:a16="http://schemas.microsoft.com/office/drawing/2014/main" id="{8A3FF579-ED4D-4688-8E3A-9356FE5EF8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17" y="1400"/>
              <a:ext cx="343" cy="72"/>
            </a:xfrm>
            <a:custGeom>
              <a:avLst/>
              <a:gdLst>
                <a:gd name="T0" fmla="*/ 282 w 288"/>
                <a:gd name="T1" fmla="*/ 60 h 60"/>
                <a:gd name="T2" fmla="*/ 6 w 288"/>
                <a:gd name="T3" fmla="*/ 60 h 60"/>
                <a:gd name="T4" fmla="*/ 0 w 288"/>
                <a:gd name="T5" fmla="*/ 54 h 60"/>
                <a:gd name="T6" fmla="*/ 54 w 288"/>
                <a:gd name="T7" fmla="*/ 0 h 60"/>
                <a:gd name="T8" fmla="*/ 99 w 288"/>
                <a:gd name="T9" fmla="*/ 25 h 60"/>
                <a:gd name="T10" fmla="*/ 144 w 288"/>
                <a:gd name="T11" fmla="*/ 0 h 60"/>
                <a:gd name="T12" fmla="*/ 189 w 288"/>
                <a:gd name="T13" fmla="*/ 25 h 60"/>
                <a:gd name="T14" fmla="*/ 234 w 288"/>
                <a:gd name="T15" fmla="*/ 0 h 60"/>
                <a:gd name="T16" fmla="*/ 288 w 288"/>
                <a:gd name="T17" fmla="*/ 54 h 60"/>
                <a:gd name="T18" fmla="*/ 282 w 288"/>
                <a:gd name="T19" fmla="*/ 60 h 60"/>
                <a:gd name="T20" fmla="*/ 13 w 288"/>
                <a:gd name="T21" fmla="*/ 48 h 60"/>
                <a:gd name="T22" fmla="*/ 276 w 288"/>
                <a:gd name="T23" fmla="*/ 48 h 60"/>
                <a:gd name="T24" fmla="*/ 234 w 288"/>
                <a:gd name="T25" fmla="*/ 12 h 60"/>
                <a:gd name="T26" fmla="*/ 195 w 288"/>
                <a:gd name="T27" fmla="*/ 40 h 60"/>
                <a:gd name="T28" fmla="*/ 189 w 288"/>
                <a:gd name="T29" fmla="*/ 44 h 60"/>
                <a:gd name="T30" fmla="*/ 184 w 288"/>
                <a:gd name="T31" fmla="*/ 40 h 60"/>
                <a:gd name="T32" fmla="*/ 144 w 288"/>
                <a:gd name="T33" fmla="*/ 12 h 60"/>
                <a:gd name="T34" fmla="*/ 105 w 288"/>
                <a:gd name="T35" fmla="*/ 40 h 60"/>
                <a:gd name="T36" fmla="*/ 99 w 288"/>
                <a:gd name="T37" fmla="*/ 44 h 60"/>
                <a:gd name="T38" fmla="*/ 94 w 288"/>
                <a:gd name="T39" fmla="*/ 40 h 60"/>
                <a:gd name="T40" fmla="*/ 54 w 288"/>
                <a:gd name="T41" fmla="*/ 12 h 60"/>
                <a:gd name="T42" fmla="*/ 13 w 288"/>
                <a:gd name="T4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8" h="60">
                  <a:moveTo>
                    <a:pt x="28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4"/>
                  </a:cubicBezTo>
                  <a:cubicBezTo>
                    <a:pt x="0" y="26"/>
                    <a:pt x="26" y="0"/>
                    <a:pt x="54" y="0"/>
                  </a:cubicBezTo>
                  <a:cubicBezTo>
                    <a:pt x="73" y="0"/>
                    <a:pt x="90" y="10"/>
                    <a:pt x="99" y="25"/>
                  </a:cubicBezTo>
                  <a:cubicBezTo>
                    <a:pt x="109" y="10"/>
                    <a:pt x="126" y="0"/>
                    <a:pt x="144" y="0"/>
                  </a:cubicBezTo>
                  <a:cubicBezTo>
                    <a:pt x="163" y="0"/>
                    <a:pt x="180" y="10"/>
                    <a:pt x="189" y="25"/>
                  </a:cubicBezTo>
                  <a:cubicBezTo>
                    <a:pt x="199" y="10"/>
                    <a:pt x="216" y="0"/>
                    <a:pt x="234" y="0"/>
                  </a:cubicBezTo>
                  <a:cubicBezTo>
                    <a:pt x="263" y="0"/>
                    <a:pt x="288" y="26"/>
                    <a:pt x="288" y="54"/>
                  </a:cubicBezTo>
                  <a:cubicBezTo>
                    <a:pt x="288" y="58"/>
                    <a:pt x="286" y="60"/>
                    <a:pt x="282" y="60"/>
                  </a:cubicBezTo>
                  <a:close/>
                  <a:moveTo>
                    <a:pt x="13" y="48"/>
                  </a:moveTo>
                  <a:cubicBezTo>
                    <a:pt x="276" y="48"/>
                    <a:pt x="276" y="48"/>
                    <a:pt x="276" y="48"/>
                  </a:cubicBezTo>
                  <a:cubicBezTo>
                    <a:pt x="273" y="30"/>
                    <a:pt x="256" y="12"/>
                    <a:pt x="234" y="12"/>
                  </a:cubicBezTo>
                  <a:cubicBezTo>
                    <a:pt x="217" y="12"/>
                    <a:pt x="201" y="24"/>
                    <a:pt x="195" y="40"/>
                  </a:cubicBezTo>
                  <a:cubicBezTo>
                    <a:pt x="194" y="43"/>
                    <a:pt x="192" y="44"/>
                    <a:pt x="189" y="44"/>
                  </a:cubicBezTo>
                  <a:cubicBezTo>
                    <a:pt x="187" y="44"/>
                    <a:pt x="185" y="43"/>
                    <a:pt x="184" y="40"/>
                  </a:cubicBezTo>
                  <a:cubicBezTo>
                    <a:pt x="178" y="24"/>
                    <a:pt x="162" y="12"/>
                    <a:pt x="144" y="12"/>
                  </a:cubicBezTo>
                  <a:cubicBezTo>
                    <a:pt x="127" y="12"/>
                    <a:pt x="111" y="24"/>
                    <a:pt x="105" y="40"/>
                  </a:cubicBezTo>
                  <a:cubicBezTo>
                    <a:pt x="104" y="43"/>
                    <a:pt x="102" y="44"/>
                    <a:pt x="99" y="44"/>
                  </a:cubicBezTo>
                  <a:cubicBezTo>
                    <a:pt x="97" y="44"/>
                    <a:pt x="95" y="43"/>
                    <a:pt x="94" y="40"/>
                  </a:cubicBezTo>
                  <a:cubicBezTo>
                    <a:pt x="88" y="24"/>
                    <a:pt x="72" y="12"/>
                    <a:pt x="54" y="12"/>
                  </a:cubicBezTo>
                  <a:cubicBezTo>
                    <a:pt x="33" y="12"/>
                    <a:pt x="16" y="30"/>
                    <a:pt x="13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65138547"/>
      </p:ext>
    </p:extLst>
  </p:cSld>
  <p:clrMapOvr>
    <a:masterClrMapping/>
  </p:clrMapOvr>
</p:sld>
</file>

<file path=ppt/theme/theme1.xml><?xml version="1.0" encoding="utf-8"?>
<a:theme xmlns:a="http://schemas.openxmlformats.org/drawingml/2006/main" name="2_Accenture Management Consulting Handout">
  <a:themeElements>
    <a:clrScheme name="Custom 7">
      <a:dk1>
        <a:sysClr val="windowText" lastClr="000000"/>
      </a:dk1>
      <a:lt1>
        <a:sysClr val="window" lastClr="FFFFFF"/>
      </a:lt1>
      <a:dk2>
        <a:srgbClr val="666666"/>
      </a:dk2>
      <a:lt2>
        <a:srgbClr val="EEECE1"/>
      </a:lt2>
      <a:accent1>
        <a:srgbClr val="00BBEE"/>
      </a:accent1>
      <a:accent2>
        <a:srgbClr val="66AA44"/>
      </a:accent2>
      <a:accent3>
        <a:srgbClr val="EEAA00"/>
      </a:accent3>
      <a:accent4>
        <a:srgbClr val="FF0000"/>
      </a:accent4>
      <a:accent5>
        <a:srgbClr val="778888"/>
      </a:accent5>
      <a:accent6>
        <a:srgbClr val="557799"/>
      </a:accent6>
      <a:hlink>
        <a:srgbClr val="FF9900"/>
      </a:hlink>
      <a:folHlink>
        <a:srgbClr val="FF0000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778888">
            <a:lumMod val="20000"/>
            <a:lumOff val="80000"/>
          </a:srgbClr>
        </a:solidFill>
        <a:ln w="6350">
          <a:solidFill>
            <a:srgbClr val="778888">
              <a:lumMod val="20000"/>
              <a:lumOff val="80000"/>
            </a:srgbClr>
          </a:solidFill>
          <a:miter lim="800000"/>
          <a:headEnd/>
          <a:tailEnd/>
        </a:ln>
        <a:effectLst/>
      </a:spPr>
      <a:bodyPr vert="horz" wrap="square" lIns="72000" tIns="72000" rIns="72000" bIns="7200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ts val="0"/>
          </a:spcBef>
          <a:spcAft>
            <a:spcPts val="300"/>
          </a:spcAft>
          <a:buClrTx/>
          <a:buSzTx/>
          <a:buFontTx/>
          <a:buNone/>
          <a:tabLst/>
          <a:defRPr kumimoji="0" sz="1600" b="0" i="0" u="none" strike="noStrike" kern="0" cap="none" spc="0" normalizeH="0" baseline="0" noProof="0" dirty="0" err="1" smtClean="0">
            <a:ln>
              <a:noFill/>
            </a:ln>
            <a:solidFill>
              <a:sysClr val="windowText" lastClr="000000"/>
            </a:solidFill>
            <a:effectLst/>
            <a:uLnTx/>
            <a:uFillTx/>
            <a:latin typeface="Aria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 algn="l">
          <a:defRPr sz="1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FFEE57555C8B4388B2CB1CBEF05FCF" ma:contentTypeVersion="3" ma:contentTypeDescription="Create a new document." ma:contentTypeScope="" ma:versionID="0e715b667d031b6fa9437bc06c5db537">
  <xsd:schema xmlns:xsd="http://www.w3.org/2001/XMLSchema" xmlns:xs="http://www.w3.org/2001/XMLSchema" xmlns:p="http://schemas.microsoft.com/office/2006/metadata/properties" xmlns:ns3="eeb2361e-b5fe-4da4-8525-72ed1af39eba" targetNamespace="http://schemas.microsoft.com/office/2006/metadata/properties" ma:root="true" ma:fieldsID="b35b4047d119377f79dd75dd2c31ce29" ns3:_="">
    <xsd:import namespace="eeb2361e-b5fe-4da4-8525-72ed1af39eb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b2361e-b5fe-4da4-8525-72ed1af39eb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FBA632-806F-48C9-96DA-63C2112DC4E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8A184B4-F332-4285-95D8-ACB4D27DC1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b2361e-b5fe-4da4-8525-72ed1af39e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72FAA6-C341-47DF-B4CD-70B910FF79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28670</TotalTime>
  <Words>919</Words>
  <Application>Microsoft Office PowerPoint</Application>
  <PresentationFormat>On-screen Show (16:9)</PresentationFormat>
  <Paragraphs>119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Courier New</vt:lpstr>
      <vt:lpstr>Wingdings</vt:lpstr>
      <vt:lpstr>2_Accenture Management Consulting Handout</vt:lpstr>
      <vt:lpstr>PowerPoint Presentation</vt:lpstr>
      <vt:lpstr>INDICE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08235CV</dc:title>
  <dc:creator>fran.gomez@accenture.com</dc:creator>
  <cp:lastModifiedBy>Jurado Ambrojo, Juan</cp:lastModifiedBy>
  <cp:revision>1453</cp:revision>
  <cp:lastPrinted>2018-01-16T10:25:53Z</cp:lastPrinted>
  <dcterms:created xsi:type="dcterms:W3CDTF">2010-10-19T17:31:23Z</dcterms:created>
  <dcterms:modified xsi:type="dcterms:W3CDTF">2019-11-25T17:42:50Z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0x0101002BFFEE57555C8B4388B2CB1CBEF05FCF</vt:lpwstr>
  </property>
</Properties>
</file>