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23"/>
  </p:notesMasterIdLst>
  <p:sldIdLst>
    <p:sldId id="272" r:id="rId5"/>
    <p:sldId id="274" r:id="rId6"/>
    <p:sldId id="280" r:id="rId7"/>
    <p:sldId id="281" r:id="rId8"/>
    <p:sldId id="283" r:id="rId9"/>
    <p:sldId id="282" r:id="rId10"/>
    <p:sldId id="285" r:id="rId11"/>
    <p:sldId id="286" r:id="rId12"/>
    <p:sldId id="291" r:id="rId13"/>
    <p:sldId id="284" r:id="rId14"/>
    <p:sldId id="292" r:id="rId15"/>
    <p:sldId id="293" r:id="rId16"/>
    <p:sldId id="289" r:id="rId17"/>
    <p:sldId id="269" r:id="rId18"/>
    <p:sldId id="294" r:id="rId19"/>
    <p:sldId id="290" r:id="rId20"/>
    <p:sldId id="295" r:id="rId21"/>
    <p:sldId id="296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ltran, Raquel" initials="BR" lastIdx="1" clrIdx="0">
    <p:extLst>
      <p:ext uri="{19B8F6BF-5375-455C-9EA6-DF929625EA0E}">
        <p15:presenceInfo xmlns:p15="http://schemas.microsoft.com/office/powerpoint/2012/main" userId="S::raquel.beltran@accenture.com::bc3993fe-1c4e-4a80-8a92-305a06c9120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50"/>
    <a:srgbClr val="FF8427"/>
    <a:srgbClr val="E1D8F6"/>
    <a:srgbClr val="D1F8FD"/>
    <a:srgbClr val="FFBD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5609EE-D4DE-47F2-852D-4F4C41A9C5F3}" v="1" dt="2021-02-10T15:32:02.357"/>
    <p1510:client id="{B37ABD47-7EC2-44AE-AB27-DFF9DB9073FE}" v="1" dt="2021-02-10T11:49:46.2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262" autoAdjust="0"/>
    <p:restoredTop sz="95737" autoAdjust="0"/>
  </p:normalViewPr>
  <p:slideViewPr>
    <p:cSldViewPr snapToGrid="0">
      <p:cViewPr varScale="1">
        <p:scale>
          <a:sx n="110" d="100"/>
          <a:sy n="110" d="100"/>
        </p:scale>
        <p:origin x="10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rcia Lanzas, Eva" userId="881d8256-1aab-44d1-aff6-e4a22307ea36" providerId="ADAL" clId="{985609EE-D4DE-47F2-852D-4F4C41A9C5F3}"/>
    <pc:docChg chg="custSel addSld modSld">
      <pc:chgData name="Garcia Lanzas, Eva" userId="881d8256-1aab-44d1-aff6-e4a22307ea36" providerId="ADAL" clId="{985609EE-D4DE-47F2-852D-4F4C41A9C5F3}" dt="2021-02-10T15:52:58.469" v="1007" actId="20577"/>
      <pc:docMkLst>
        <pc:docMk/>
      </pc:docMkLst>
      <pc:sldChg chg="modSp add mod">
        <pc:chgData name="Garcia Lanzas, Eva" userId="881d8256-1aab-44d1-aff6-e4a22307ea36" providerId="ADAL" clId="{985609EE-D4DE-47F2-852D-4F4C41A9C5F3}" dt="2021-02-10T15:52:58.469" v="1007" actId="20577"/>
        <pc:sldMkLst>
          <pc:docMk/>
          <pc:sldMk cId="1714944500" sldId="296"/>
        </pc:sldMkLst>
        <pc:spChg chg="mod">
          <ac:chgData name="Garcia Lanzas, Eva" userId="881d8256-1aab-44d1-aff6-e4a22307ea36" providerId="ADAL" clId="{985609EE-D4DE-47F2-852D-4F4C41A9C5F3}" dt="2021-02-10T15:45:34.884" v="915" actId="20577"/>
          <ac:spMkLst>
            <pc:docMk/>
            <pc:sldMk cId="1714944500" sldId="296"/>
            <ac:spMk id="3" creationId="{B48B32A7-2806-4D6D-B036-E835E6433D3B}"/>
          </ac:spMkLst>
        </pc:spChg>
        <pc:spChg chg="mod">
          <ac:chgData name="Garcia Lanzas, Eva" userId="881d8256-1aab-44d1-aff6-e4a22307ea36" providerId="ADAL" clId="{985609EE-D4DE-47F2-852D-4F4C41A9C5F3}" dt="2021-02-10T15:52:58.469" v="1007" actId="20577"/>
          <ac:spMkLst>
            <pc:docMk/>
            <pc:sldMk cId="1714944500" sldId="296"/>
            <ac:spMk id="5" creationId="{9E962798-1D89-489E-A17E-17C6AB8D0ECA}"/>
          </ac:spMkLst>
        </pc:spChg>
      </pc:sldChg>
    </pc:docChg>
  </pc:docChgLst>
  <pc:docChgLst>
    <pc:chgData name="Garcia Lanzas, Eva" userId="881d8256-1aab-44d1-aff6-e4a22307ea36" providerId="ADAL" clId="{B37ABD47-7EC2-44AE-AB27-DFF9DB9073FE}"/>
    <pc:docChg chg="delSld modSld">
      <pc:chgData name="Garcia Lanzas, Eva" userId="881d8256-1aab-44d1-aff6-e4a22307ea36" providerId="ADAL" clId="{B37ABD47-7EC2-44AE-AB27-DFF9DB9073FE}" dt="2021-02-10T11:57:43.639" v="20" actId="20577"/>
      <pc:docMkLst>
        <pc:docMk/>
      </pc:docMkLst>
      <pc:sldChg chg="modSp mod">
        <pc:chgData name="Garcia Lanzas, Eva" userId="881d8256-1aab-44d1-aff6-e4a22307ea36" providerId="ADAL" clId="{B37ABD47-7EC2-44AE-AB27-DFF9DB9073FE}" dt="2021-02-10T11:57:43.639" v="20" actId="20577"/>
        <pc:sldMkLst>
          <pc:docMk/>
          <pc:sldMk cId="670849929" sldId="286"/>
        </pc:sldMkLst>
        <pc:spChg chg="mod">
          <ac:chgData name="Garcia Lanzas, Eva" userId="881d8256-1aab-44d1-aff6-e4a22307ea36" providerId="ADAL" clId="{B37ABD47-7EC2-44AE-AB27-DFF9DB9073FE}" dt="2021-02-10T11:57:43.639" v="20" actId="20577"/>
          <ac:spMkLst>
            <pc:docMk/>
            <pc:sldMk cId="670849929" sldId="286"/>
            <ac:spMk id="11" creationId="{C373F9EE-1298-4E7F-807C-F1FCD29A53AA}"/>
          </ac:spMkLst>
        </pc:spChg>
        <pc:spChg chg="mod">
          <ac:chgData name="Garcia Lanzas, Eva" userId="881d8256-1aab-44d1-aff6-e4a22307ea36" providerId="ADAL" clId="{B37ABD47-7EC2-44AE-AB27-DFF9DB9073FE}" dt="2021-02-10T11:57:35.740" v="6" actId="14100"/>
          <ac:spMkLst>
            <pc:docMk/>
            <pc:sldMk cId="670849929" sldId="286"/>
            <ac:spMk id="25" creationId="{1F8BF847-E5EF-4DCA-8D9A-5464D65CDE87}"/>
          </ac:spMkLst>
        </pc:spChg>
      </pc:sldChg>
      <pc:sldChg chg="del">
        <pc:chgData name="Garcia Lanzas, Eva" userId="881d8256-1aab-44d1-aff6-e4a22307ea36" providerId="ADAL" clId="{B37ABD47-7EC2-44AE-AB27-DFF9DB9073FE}" dt="2021-02-10T11:51:44.849" v="5" actId="47"/>
        <pc:sldMkLst>
          <pc:docMk/>
          <pc:sldMk cId="3226600536" sldId="287"/>
        </pc:sldMkLst>
      </pc:sldChg>
      <pc:sldChg chg="modSp mod">
        <pc:chgData name="Garcia Lanzas, Eva" userId="881d8256-1aab-44d1-aff6-e4a22307ea36" providerId="ADAL" clId="{B37ABD47-7EC2-44AE-AB27-DFF9DB9073FE}" dt="2021-02-10T11:49:48.272" v="4" actId="20577"/>
        <pc:sldMkLst>
          <pc:docMk/>
          <pc:sldMk cId="362182099" sldId="290"/>
        </pc:sldMkLst>
        <pc:spChg chg="mod">
          <ac:chgData name="Garcia Lanzas, Eva" userId="881d8256-1aab-44d1-aff6-e4a22307ea36" providerId="ADAL" clId="{B37ABD47-7EC2-44AE-AB27-DFF9DB9073FE}" dt="2021-02-10T11:49:48.272" v="4" actId="20577"/>
          <ac:spMkLst>
            <pc:docMk/>
            <pc:sldMk cId="362182099" sldId="290"/>
            <ac:spMk id="5" creationId="{9E962798-1D89-489E-A17E-17C6AB8D0EC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581996-9294-4D77-90EA-7CA00876CBB8}" type="datetimeFigureOut">
              <a:rPr lang="es-ES" smtClean="0"/>
              <a:t>10/02/2021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29855B-C622-4E92-908C-982F136096B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2311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9855B-C622-4E92-908C-982F136096B3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2077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/>
              <a:t>Temas INCURRIDOS. De momento no hay regla, es mezclar </a:t>
            </a:r>
            <a:r>
              <a:rPr lang="es-ES_tradnl" dirty="0" err="1"/>
              <a:t>adm</a:t>
            </a:r>
            <a:r>
              <a:rPr lang="es-ES_tradnl" dirty="0"/>
              <a:t> con operativa.</a:t>
            </a:r>
          </a:p>
          <a:p>
            <a:r>
              <a:rPr lang="es-ES_tradnl" dirty="0"/>
              <a:t>Vale crear una petición o que se lo pasen.</a:t>
            </a:r>
          </a:p>
          <a:p>
            <a:r>
              <a:rPr lang="es-ES_tradnl" dirty="0"/>
              <a:t>Podemos abrir mejora para evaluarlo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9855B-C622-4E92-908C-982F136096B3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904289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Y </a:t>
            </a:r>
            <a:r>
              <a:rPr lang="es-ES" dirty="0" err="1"/>
              <a:t>quie´n</a:t>
            </a:r>
            <a:r>
              <a:rPr lang="es-ES" dirty="0"/>
              <a:t> puede suspender???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9855B-C622-4E92-908C-982F136096B3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83644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Y </a:t>
            </a:r>
            <a:r>
              <a:rPr lang="es-ES" dirty="0" err="1"/>
              <a:t>quie´n</a:t>
            </a:r>
            <a:r>
              <a:rPr lang="es-ES" dirty="0"/>
              <a:t> puede suspender???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9855B-C622-4E92-908C-982F136096B3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777894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Y </a:t>
            </a:r>
            <a:r>
              <a:rPr lang="es-ES" dirty="0" err="1"/>
              <a:t>quie´n</a:t>
            </a:r>
            <a:r>
              <a:rPr lang="es-ES" dirty="0"/>
              <a:t> puede suspender???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29855B-C622-4E92-908C-982F136096B3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16975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1DFB91B-8C48-46A5-8F79-264CF2998919}" type="datetime1">
              <a:rPr lang="en-US" smtClean="0"/>
              <a:t>2/10/2021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566CE2C-B879-4667-A79E-93D48E31FB83}"/>
              </a:ext>
            </a:extLst>
          </p:cNvPr>
          <p:cNvSpPr>
            <a:spLocks noChangeAspect="1"/>
          </p:cNvSpPr>
          <p:nvPr userDrawn="1"/>
        </p:nvSpPr>
        <p:spPr>
          <a:xfrm>
            <a:off x="440268" y="3251200"/>
            <a:ext cx="11307232" cy="316229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1405890"/>
            <a:ext cx="11029616" cy="4452907"/>
          </a:xfrm>
        </p:spPr>
        <p:txBody>
          <a:bodyPr vert="eaVert" anchor="t">
            <a:normAutofit/>
          </a:bodyPr>
          <a:lstStyle>
            <a:lvl1pPr algn="l">
              <a:spcBef>
                <a:spcPts val="0"/>
              </a:spcBef>
              <a:buClr>
                <a:srgbClr val="FF8427"/>
              </a:buClr>
              <a:defRPr sz="1800"/>
            </a:lvl1pPr>
            <a:lvl2pPr algn="l">
              <a:spcBef>
                <a:spcPts val="0"/>
              </a:spcBef>
              <a:buClr>
                <a:srgbClr val="FF8427"/>
              </a:buClr>
              <a:defRPr sz="1800"/>
            </a:lvl2pPr>
            <a:lvl3pPr algn="l">
              <a:spcBef>
                <a:spcPts val="0"/>
              </a:spcBef>
              <a:buClr>
                <a:srgbClr val="FF8427"/>
              </a:buClr>
              <a:defRPr sz="1800"/>
            </a:lvl3pPr>
            <a:lvl4pPr algn="l">
              <a:spcBef>
                <a:spcPts val="0"/>
              </a:spcBef>
              <a:buClr>
                <a:srgbClr val="FF8427"/>
              </a:buClr>
              <a:defRPr sz="1800"/>
            </a:lvl4pPr>
            <a:lvl5pPr algn="l">
              <a:spcBef>
                <a:spcPts val="0"/>
              </a:spcBef>
              <a:buClr>
                <a:srgbClr val="FF8427"/>
              </a:buCl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F1BB2-D53F-48F1-9560-3FDEEED2ED52}" type="datetime1">
              <a:rPr lang="en-US" smtClean="0"/>
              <a:t>2/10/2021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1020231-A5E5-4921-AC76-1F709D57473F}"/>
              </a:ext>
            </a:extLst>
          </p:cNvPr>
          <p:cNvSpPr>
            <a:spLocks noChangeAspect="1"/>
          </p:cNvSpPr>
          <p:nvPr userDrawn="1"/>
        </p:nvSpPr>
        <p:spPr>
          <a:xfrm>
            <a:off x="440286" y="614407"/>
            <a:ext cx="11304000" cy="5743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B374CED-1569-41AB-AC00-67C923525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641196"/>
            <a:ext cx="11029616" cy="524664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>
            <a:normAutofit/>
          </a:bodyPr>
          <a:lstStyle>
            <a:lvl1pPr>
              <a:spcBef>
                <a:spcPts val="0"/>
              </a:spcBef>
              <a:buClr>
                <a:srgbClr val="FF8427"/>
              </a:buClr>
              <a:defRPr sz="1800"/>
            </a:lvl1pPr>
            <a:lvl2pPr>
              <a:spcBef>
                <a:spcPts val="0"/>
              </a:spcBef>
              <a:buClr>
                <a:srgbClr val="FF8427"/>
              </a:buClr>
              <a:defRPr sz="1800"/>
            </a:lvl2pPr>
            <a:lvl3pPr>
              <a:spcBef>
                <a:spcPts val="0"/>
              </a:spcBef>
              <a:buClr>
                <a:srgbClr val="FF8427"/>
              </a:buClr>
              <a:defRPr sz="1800"/>
            </a:lvl3pPr>
            <a:lvl4pPr>
              <a:spcBef>
                <a:spcPts val="0"/>
              </a:spcBef>
              <a:buClr>
                <a:srgbClr val="FF8427"/>
              </a:buClr>
              <a:defRPr sz="1800"/>
            </a:lvl4pPr>
            <a:lvl5pPr>
              <a:spcBef>
                <a:spcPts val="0"/>
              </a:spcBef>
              <a:buClr>
                <a:srgbClr val="FF8427"/>
              </a:buCl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3ADEA2E-301B-46DB-8EEF-4317A3C114B8}" type="datetime1">
              <a:rPr lang="en-US" smtClean="0"/>
              <a:t>2/10/2021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1325880"/>
            <a:ext cx="11029615" cy="453291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buClr>
                <a:srgbClr val="FF8427"/>
              </a:buClr>
              <a:defRPr sz="1800"/>
            </a:lvl1pPr>
            <a:lvl2pPr>
              <a:spcBef>
                <a:spcPts val="0"/>
              </a:spcBef>
              <a:buClr>
                <a:srgbClr val="FF8427"/>
              </a:buClr>
              <a:defRPr sz="1800"/>
            </a:lvl2pPr>
            <a:lvl3pPr>
              <a:spcBef>
                <a:spcPts val="0"/>
              </a:spcBef>
              <a:buClr>
                <a:srgbClr val="FF8427"/>
              </a:buClr>
              <a:defRPr sz="1800"/>
            </a:lvl3pPr>
            <a:lvl4pPr>
              <a:spcBef>
                <a:spcPts val="0"/>
              </a:spcBef>
              <a:buClr>
                <a:srgbClr val="FF8427"/>
              </a:buClr>
              <a:defRPr sz="1800"/>
            </a:lvl4pPr>
            <a:lvl5pPr>
              <a:spcBef>
                <a:spcPts val="0"/>
              </a:spcBef>
              <a:buClr>
                <a:srgbClr val="FF8427"/>
              </a:buCl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4B9B3-2409-4513-94B5-B59A1B84BFC6}" type="datetime1">
              <a:rPr lang="en-US" smtClean="0"/>
              <a:t>2/10/2021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A759DDB-5ED0-42B9-9B26-D703AF0C0D8D}"/>
              </a:ext>
            </a:extLst>
          </p:cNvPr>
          <p:cNvSpPr>
            <a:spLocks noChangeAspect="1"/>
          </p:cNvSpPr>
          <p:nvPr userDrawn="1"/>
        </p:nvSpPr>
        <p:spPr>
          <a:xfrm>
            <a:off x="440286" y="614407"/>
            <a:ext cx="11304000" cy="5743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ED2BEF7-7E80-477B-A071-8FC144B91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641196"/>
            <a:ext cx="11029616" cy="524664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DE019B6-0534-4CE1-9277-9002D7F2B466}" type="datetime1">
              <a:rPr lang="en-US" smtClean="0"/>
              <a:t>2/10/2021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1587501"/>
            <a:ext cx="5422390" cy="4273550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buClr>
                <a:srgbClr val="FF8427"/>
              </a:buClr>
              <a:defRPr sz="1800"/>
            </a:lvl1pPr>
            <a:lvl2pPr>
              <a:spcBef>
                <a:spcPts val="0"/>
              </a:spcBef>
              <a:buClr>
                <a:srgbClr val="FF8427"/>
              </a:buClr>
              <a:defRPr sz="1800"/>
            </a:lvl2pPr>
            <a:lvl3pPr>
              <a:spcBef>
                <a:spcPts val="0"/>
              </a:spcBef>
              <a:buClr>
                <a:srgbClr val="FF8427"/>
              </a:buClr>
              <a:defRPr sz="1800"/>
            </a:lvl3pPr>
            <a:lvl4pPr>
              <a:spcBef>
                <a:spcPts val="0"/>
              </a:spcBef>
              <a:buClr>
                <a:srgbClr val="FF8427"/>
              </a:buClr>
              <a:defRPr sz="1800"/>
            </a:lvl4pPr>
            <a:lvl5pPr>
              <a:spcBef>
                <a:spcPts val="0"/>
              </a:spcBef>
              <a:buClr>
                <a:srgbClr val="FF8427"/>
              </a:buCl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1587501"/>
            <a:ext cx="5422392" cy="4273550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buClr>
                <a:srgbClr val="FF8427"/>
              </a:buClr>
              <a:defRPr sz="1800"/>
            </a:lvl1pPr>
            <a:lvl2pPr>
              <a:spcBef>
                <a:spcPts val="0"/>
              </a:spcBef>
              <a:buClr>
                <a:srgbClr val="FF8427"/>
              </a:buClr>
              <a:defRPr sz="1800"/>
            </a:lvl2pPr>
            <a:lvl3pPr>
              <a:spcBef>
                <a:spcPts val="0"/>
              </a:spcBef>
              <a:buClr>
                <a:srgbClr val="FF8427"/>
              </a:buClr>
              <a:defRPr sz="1800"/>
            </a:lvl3pPr>
            <a:lvl4pPr>
              <a:spcBef>
                <a:spcPts val="0"/>
              </a:spcBef>
              <a:buClr>
                <a:srgbClr val="FF8427"/>
              </a:buClr>
              <a:defRPr sz="1800"/>
            </a:lvl4pPr>
            <a:lvl5pPr>
              <a:spcBef>
                <a:spcPts val="0"/>
              </a:spcBef>
              <a:buClr>
                <a:srgbClr val="FF8427"/>
              </a:buCl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2EE35-7603-47DA-93B7-6A002365A585}" type="datetime1">
              <a:rPr lang="en-US" smtClean="0"/>
              <a:t>2/10/2021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8D87457-4ABB-4326-9FAD-14E92A14E387}"/>
              </a:ext>
            </a:extLst>
          </p:cNvPr>
          <p:cNvSpPr>
            <a:spLocks noChangeAspect="1"/>
          </p:cNvSpPr>
          <p:nvPr userDrawn="1"/>
        </p:nvSpPr>
        <p:spPr>
          <a:xfrm>
            <a:off x="440286" y="614407"/>
            <a:ext cx="11304000" cy="75719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B7B51A8-A243-427F-8D68-2BC682362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664056"/>
            <a:ext cx="11029616" cy="66944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14507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209800"/>
            <a:ext cx="5393100" cy="3651251"/>
          </a:xfrm>
        </p:spPr>
        <p:txBody>
          <a:bodyPr anchor="t">
            <a:normAutofit/>
          </a:bodyPr>
          <a:lstStyle>
            <a:lvl1pPr>
              <a:spcBef>
                <a:spcPts val="0"/>
              </a:spcBef>
              <a:buClr>
                <a:srgbClr val="FF8427"/>
              </a:buClr>
              <a:defRPr sz="1800"/>
            </a:lvl1pPr>
            <a:lvl2pPr>
              <a:spcBef>
                <a:spcPts val="0"/>
              </a:spcBef>
              <a:buClr>
                <a:srgbClr val="FF8427"/>
              </a:buClr>
              <a:defRPr sz="1800"/>
            </a:lvl2pPr>
            <a:lvl3pPr>
              <a:spcBef>
                <a:spcPts val="0"/>
              </a:spcBef>
              <a:buClr>
                <a:srgbClr val="FF8427"/>
              </a:buClr>
              <a:defRPr sz="1800"/>
            </a:lvl3pPr>
            <a:lvl4pPr>
              <a:spcBef>
                <a:spcPts val="0"/>
              </a:spcBef>
              <a:buClr>
                <a:srgbClr val="FF8427"/>
              </a:buClr>
              <a:defRPr sz="1800"/>
            </a:lvl4pPr>
            <a:lvl5pPr>
              <a:spcBef>
                <a:spcPts val="0"/>
              </a:spcBef>
              <a:buClr>
                <a:srgbClr val="FF8427"/>
              </a:buCl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14507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209800"/>
            <a:ext cx="5393100" cy="3651251"/>
          </a:xfrm>
        </p:spPr>
        <p:txBody>
          <a:bodyPr anchor="t">
            <a:normAutofit/>
          </a:bodyPr>
          <a:lstStyle>
            <a:lvl1pPr>
              <a:spcBef>
                <a:spcPts val="0"/>
              </a:spcBef>
              <a:buClr>
                <a:srgbClr val="FF8427"/>
              </a:buClr>
              <a:defRPr sz="1800"/>
            </a:lvl1pPr>
            <a:lvl2pPr>
              <a:spcBef>
                <a:spcPts val="0"/>
              </a:spcBef>
              <a:buClr>
                <a:srgbClr val="FF8427"/>
              </a:buClr>
              <a:defRPr sz="1800"/>
            </a:lvl2pPr>
            <a:lvl3pPr>
              <a:spcBef>
                <a:spcPts val="0"/>
              </a:spcBef>
              <a:buClr>
                <a:srgbClr val="FF8427"/>
              </a:buClr>
              <a:defRPr sz="1800"/>
            </a:lvl3pPr>
            <a:lvl4pPr>
              <a:spcBef>
                <a:spcPts val="0"/>
              </a:spcBef>
              <a:buClr>
                <a:srgbClr val="FF8427"/>
              </a:buClr>
              <a:defRPr sz="1800"/>
            </a:lvl4pPr>
            <a:lvl5pPr>
              <a:spcBef>
                <a:spcPts val="0"/>
              </a:spcBef>
              <a:buClr>
                <a:srgbClr val="FF8427"/>
              </a:buCl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30E59-89C9-444F-91DA-2B829B18E471}" type="datetime1">
              <a:rPr lang="en-US" smtClean="0"/>
              <a:t>2/10/2021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F46172E-3093-4B6A-83EE-ED71B8B799B9}"/>
              </a:ext>
            </a:extLst>
          </p:cNvPr>
          <p:cNvSpPr>
            <a:spLocks noChangeAspect="1"/>
          </p:cNvSpPr>
          <p:nvPr userDrawn="1"/>
        </p:nvSpPr>
        <p:spPr>
          <a:xfrm>
            <a:off x="440286" y="614407"/>
            <a:ext cx="11304000" cy="5743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4941A559-2BA7-4643-A43B-77DA040603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641196"/>
            <a:ext cx="11029616" cy="524664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5ED6C-46E9-4B1B-AAE0-B74293216333}" type="datetime1">
              <a:rPr lang="en-US" smtClean="0"/>
              <a:t>2/10/2021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7C8C97-F31C-4E0B-B1D3-7F1ECB612BFB}"/>
              </a:ext>
            </a:extLst>
          </p:cNvPr>
          <p:cNvSpPr>
            <a:spLocks noChangeAspect="1"/>
          </p:cNvSpPr>
          <p:nvPr userDrawn="1"/>
        </p:nvSpPr>
        <p:spPr>
          <a:xfrm>
            <a:off x="440286" y="614407"/>
            <a:ext cx="11304000" cy="5743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929C769-37DF-471B-9B23-D891476C6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641196"/>
            <a:ext cx="11029616" cy="524664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97D60-20F5-40E8-A9D3-0F276A05A568}" type="datetime1">
              <a:rPr lang="en-US" smtClean="0"/>
              <a:t>2/10/2021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spcBef>
                <a:spcPts val="0"/>
              </a:spcBef>
              <a:buClr>
                <a:srgbClr val="FF8427"/>
              </a:buClr>
              <a:defRPr sz="1800">
                <a:solidFill>
                  <a:schemeClr val="tx2"/>
                </a:solidFill>
              </a:defRPr>
            </a:lvl1pPr>
            <a:lvl2pPr>
              <a:spcBef>
                <a:spcPts val="0"/>
              </a:spcBef>
              <a:buClr>
                <a:srgbClr val="FF8427"/>
              </a:buClr>
              <a:defRPr sz="1800">
                <a:solidFill>
                  <a:schemeClr val="tx2"/>
                </a:solidFill>
              </a:defRPr>
            </a:lvl2pPr>
            <a:lvl3pPr>
              <a:spcBef>
                <a:spcPts val="0"/>
              </a:spcBef>
              <a:buClr>
                <a:srgbClr val="FF8427"/>
              </a:buClr>
              <a:defRPr sz="1800">
                <a:solidFill>
                  <a:schemeClr val="tx2"/>
                </a:solidFill>
              </a:defRPr>
            </a:lvl3pPr>
            <a:lvl4pPr>
              <a:spcBef>
                <a:spcPts val="0"/>
              </a:spcBef>
              <a:buClr>
                <a:srgbClr val="FF8427"/>
              </a:buClr>
              <a:defRPr sz="1800">
                <a:solidFill>
                  <a:schemeClr val="tx2"/>
                </a:solidFill>
              </a:defRPr>
            </a:lvl4pPr>
            <a:lvl5pPr>
              <a:spcBef>
                <a:spcPts val="0"/>
              </a:spcBef>
              <a:buClr>
                <a:srgbClr val="FF8427"/>
              </a:buClr>
              <a:defRPr sz="18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FD6CEEB5-72F5-4A6D-9777-B056D8EC7398}" type="datetime1">
              <a:rPr lang="en-US" smtClean="0"/>
              <a:t>2/10/2021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8DE6F-52FE-48EA-8A14-FCF12909D0A3}" type="datetime1">
              <a:rPr lang="en-US" smtClean="0"/>
              <a:t>2/10/2021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F2555A71-0624-485E-B4DA-AFC941AE8E1C}" type="datetime1">
              <a:rPr lang="en-US" smtClean="0"/>
              <a:t>2/10/2021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s001.sspa.juntadeandalucia.es/confluence/pages/viewpage.action?pageId=26935915" TargetMode="External"/><Relationship Id="rId2" Type="http://schemas.openxmlformats.org/officeDocument/2006/relationships/hyperlink" Target="https://ws001.sspa.juntadeandalucia.es/confluence/pages/viewpage.action?pageId=10389896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s-mti10cpu.sas.junta-andalucia.es/MicroStrategy/servlet/mstrWeb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mics.sas.junta-andalucia.es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https://www.juntadeandalucia.es/servicioandaluzdesalud/mics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s001.sspa.juntadeandalucia.es/webtecnica/" TargetMode="External"/><Relationship Id="rId2" Type="http://schemas.openxmlformats.org/officeDocument/2006/relationships/hyperlink" Target="http://autoserviciocges.sas.junta-andalucia.es/webtecnica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B5A64-6EA1-4606-96BB-8A64DFA37A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031393"/>
          </a:xfrm>
        </p:spPr>
        <p:txBody>
          <a:bodyPr>
            <a:normAutofit/>
          </a:bodyPr>
          <a:lstStyle/>
          <a:p>
            <a:r>
              <a:rPr lang="es-ES" sz="2800" dirty="0">
                <a:solidFill>
                  <a:schemeClr val="tx1"/>
                </a:solidFill>
                <a:latin typeface="Noto Sans"/>
              </a:rPr>
              <a:t>Área de servicios al usuario y gestión tic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05B052-356B-4FBB-80D0-223592D6B1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1194" y="2350481"/>
            <a:ext cx="10993546" cy="590321"/>
          </a:xfrm>
        </p:spPr>
        <p:txBody>
          <a:bodyPr>
            <a:normAutofit/>
          </a:bodyPr>
          <a:lstStyle/>
          <a:p>
            <a:r>
              <a:rPr lang="es-ES" sz="1800" b="1" dirty="0">
                <a:solidFill>
                  <a:schemeClr val="tx1"/>
                </a:solidFill>
                <a:latin typeface="Noto Sans"/>
              </a:rPr>
              <a:t>GUÍA GESTIÓN DE PROBLEMAS ÁMBITO CENTRALIZADO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C0AF045-5FB3-40E0-92E5-8DAED98BDDE6}"/>
              </a:ext>
            </a:extLst>
          </p:cNvPr>
          <p:cNvSpPr/>
          <p:nvPr/>
        </p:nvSpPr>
        <p:spPr>
          <a:xfrm>
            <a:off x="304487" y="3221665"/>
            <a:ext cx="11403013" cy="3169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Noto Sans"/>
            </a:endParaRP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6966A6A9-3CDF-43E1-9EED-77F1A3184B23}"/>
              </a:ext>
            </a:extLst>
          </p:cNvPr>
          <p:cNvSpPr txBox="1">
            <a:spLocks/>
          </p:cNvSpPr>
          <p:nvPr/>
        </p:nvSpPr>
        <p:spPr>
          <a:xfrm>
            <a:off x="581191" y="2944298"/>
            <a:ext cx="10993546" cy="133161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kern="1200" cap="all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400" b="1" dirty="0">
                <a:solidFill>
                  <a:schemeClr val="tx1"/>
                </a:solidFill>
                <a:latin typeface="Noto Sans"/>
              </a:rPr>
              <a:t>ROLES: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b="1" dirty="0">
                <a:solidFill>
                  <a:schemeClr val="tx1"/>
                </a:solidFill>
                <a:latin typeface="Noto Sans"/>
              </a:rPr>
              <a:t>SOLICITANTE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b="1" dirty="0">
                <a:solidFill>
                  <a:schemeClr val="tx1"/>
                </a:solidFill>
                <a:latin typeface="Noto Sans"/>
              </a:rPr>
              <a:t>RGP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b="1" dirty="0">
                <a:solidFill>
                  <a:schemeClr val="tx1"/>
                </a:solidFill>
                <a:latin typeface="Noto Sans"/>
              </a:rPr>
              <a:t>RESOLUTOR (PROVEEDOR)</a:t>
            </a:r>
          </a:p>
        </p:txBody>
      </p:sp>
      <p:pic>
        <p:nvPicPr>
          <p:cNvPr id="5" name="Picture 4" descr="A picture containing knife&#10;&#10;Description automatically generated">
            <a:extLst>
              <a:ext uri="{FF2B5EF4-FFF2-40B4-BE49-F238E27FC236}">
                <a16:creationId xmlns:a16="http://schemas.microsoft.com/office/drawing/2014/main" id="{FC3AE1F0-E3C5-4208-8E60-BD951C4045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2332" y="5283384"/>
            <a:ext cx="3525168" cy="887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4953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48B32A7-2806-4D6D-B036-E835E6433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>
                <a:latin typeface="Noto Sans"/>
              </a:rPr>
              <a:t>INVESTIGAR: Error conocido</a:t>
            </a:r>
          </a:p>
        </p:txBody>
      </p:sp>
      <p:sp>
        <p:nvSpPr>
          <p:cNvPr id="98" name="Slide Number Placeholder 97">
            <a:extLst>
              <a:ext uri="{FF2B5EF4-FFF2-40B4-BE49-F238E27FC236}">
                <a16:creationId xmlns:a16="http://schemas.microsoft.com/office/drawing/2014/main" id="{5842DA0E-ED6F-404A-BB69-74D137D2B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62F1CF2-3E50-4E7D-9585-F82EE887FAF1}"/>
              </a:ext>
            </a:extLst>
          </p:cNvPr>
          <p:cNvSpPr/>
          <p:nvPr/>
        </p:nvSpPr>
        <p:spPr>
          <a:xfrm>
            <a:off x="838200" y="1364403"/>
            <a:ext cx="9785349" cy="86792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/>
              <a:t>Las soluciones temporales (WA) </a:t>
            </a:r>
            <a:r>
              <a:rPr lang="es-ES" dirty="0"/>
              <a:t>se deben documentar y asociar al problema.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dirty="0"/>
              <a:t>Se solicitan al GP tanto la creación, como la asociación al problema. Desde la pestaña “Soluciones” (</a:t>
            </a:r>
            <a:r>
              <a:rPr lang="es-ES" i="1" dirty="0"/>
              <a:t>aún visible como “Píldoras relacionadas”)</a:t>
            </a:r>
          </a:p>
          <a:p>
            <a:endParaRPr lang="es-ES" dirty="0"/>
          </a:p>
          <a:p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dirty="0"/>
              <a:t>Actualmente en piloto la “Gestión de soluciones” que permitirá consultar y crear soluciones entre ellas WA de manera autónoma.</a:t>
            </a:r>
          </a:p>
          <a:p>
            <a:pPr lvl="1"/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493998E-27B9-42F3-BBA5-9AC3AA8C5F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5787" y="2705101"/>
            <a:ext cx="7677859" cy="25453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CE58238-817E-486C-8719-CC2DE55370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7440" y="4069080"/>
            <a:ext cx="949830" cy="158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0257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48B32A7-2806-4D6D-B036-E835E6433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>
                <a:latin typeface="Noto Sans"/>
              </a:rPr>
              <a:t>INVESTIGAR: Error conocido </a:t>
            </a:r>
            <a:r>
              <a:rPr lang="es-ES" dirty="0" err="1">
                <a:latin typeface="Noto Sans"/>
              </a:rPr>
              <a:t>ii</a:t>
            </a:r>
            <a:endParaRPr lang="es-ES" dirty="0">
              <a:latin typeface="Noto Sans"/>
            </a:endParaRPr>
          </a:p>
        </p:txBody>
      </p:sp>
      <p:sp>
        <p:nvSpPr>
          <p:cNvPr id="98" name="Slide Number Placeholder 97">
            <a:extLst>
              <a:ext uri="{FF2B5EF4-FFF2-40B4-BE49-F238E27FC236}">
                <a16:creationId xmlns:a16="http://schemas.microsoft.com/office/drawing/2014/main" id="{5842DA0E-ED6F-404A-BB69-74D137D2B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62F1CF2-3E50-4E7D-9585-F82EE887FAF1}"/>
              </a:ext>
            </a:extLst>
          </p:cNvPr>
          <p:cNvSpPr/>
          <p:nvPr/>
        </p:nvSpPr>
        <p:spPr>
          <a:xfrm>
            <a:off x="838200" y="1364403"/>
            <a:ext cx="9785349" cy="784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Se debe documentar la </a:t>
            </a:r>
            <a:r>
              <a:rPr lang="es-ES" b="1" dirty="0"/>
              <a:t>causa subyacente</a:t>
            </a:r>
            <a:r>
              <a:rPr lang="es-ES" dirty="0"/>
              <a:t> de hallarse. No hay una forma definida: puede ser un comentario, un documento anexado.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Un problema con al menos una solución temporal y con la causa subyacente identificada, pasa a ser un </a:t>
            </a:r>
            <a:r>
              <a:rPr lang="es-ES" b="1" dirty="0"/>
              <a:t>error conocido</a:t>
            </a:r>
            <a:r>
              <a:rPr lang="es-ES" dirty="0"/>
              <a:t>. </a:t>
            </a:r>
          </a:p>
          <a:p>
            <a:endParaRPr lang="es-ES" dirty="0"/>
          </a:p>
          <a:p>
            <a:r>
              <a:rPr lang="es-ES" dirty="0"/>
              <a:t>Se puede determinar que este error conocido no deba resolverse de manera definitiva. Q</a:t>
            </a:r>
            <a:r>
              <a:rPr lang="es-ES" b="1" dirty="0"/>
              <a:t>uedarán fuera de las revisiones periódicas de problemas, en estado suspendido,</a:t>
            </a:r>
            <a:r>
              <a:rPr lang="es-ES" dirty="0"/>
              <a:t> pero se evaluará si deben resolverse de manera definitiva, por ejemplo, porque el volumen de incidencias repetitivas así lo indique. </a:t>
            </a:r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90173A9-4E1B-4574-BA24-6ED356EB212C}"/>
              </a:ext>
            </a:extLst>
          </p:cNvPr>
          <p:cNvCxnSpPr>
            <a:cxnSpLocks/>
          </p:cNvCxnSpPr>
          <p:nvPr/>
        </p:nvCxnSpPr>
        <p:spPr>
          <a:xfrm>
            <a:off x="5259977" y="5172628"/>
            <a:ext cx="123661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91602661-D113-430B-AEFE-84AE043A7B1C}"/>
              </a:ext>
            </a:extLst>
          </p:cNvPr>
          <p:cNvSpPr/>
          <p:nvPr/>
        </p:nvSpPr>
        <p:spPr>
          <a:xfrm>
            <a:off x="1255666" y="4206558"/>
            <a:ext cx="4004311" cy="19321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/>
              <a:t>PROBLEMA = ERROR CONOCIDO</a:t>
            </a:r>
          </a:p>
          <a:p>
            <a:pPr algn="ctr"/>
            <a:r>
              <a:rPr lang="es-ES_tradnl" dirty="0"/>
              <a:t> SI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dirty="0"/>
              <a:t>WA Asociado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dirty="0"/>
              <a:t>Causa subyacente identificada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98594D2-E62D-43A0-9DAB-0B0D54DFE518}"/>
              </a:ext>
            </a:extLst>
          </p:cNvPr>
          <p:cNvSpPr/>
          <p:nvPr/>
        </p:nvSpPr>
        <p:spPr>
          <a:xfrm>
            <a:off x="6557916" y="4184789"/>
            <a:ext cx="4004311" cy="19321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400" dirty="0"/>
              <a:t>ERROR CONOCIDO</a:t>
            </a:r>
          </a:p>
          <a:p>
            <a:pPr algn="ctr"/>
            <a:r>
              <a:rPr lang="es-ES_tradnl" sz="1400" dirty="0"/>
              <a:t>QUE NO SE SIGUE INVESTIGANDO TEMPORALMENTE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dirty="0"/>
              <a:t>WA Asociado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dirty="0"/>
              <a:t>Causa subyacente identificada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dirty="0"/>
              <a:t>Estado SUSPENDIDO</a:t>
            </a:r>
          </a:p>
        </p:txBody>
      </p:sp>
    </p:spTree>
    <p:extLst>
      <p:ext uri="{BB962C8B-B14F-4D97-AF65-F5344CB8AC3E}">
        <p14:creationId xmlns:p14="http://schemas.microsoft.com/office/powerpoint/2010/main" val="13435114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48B32A7-2806-4D6D-B036-E835E6433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>
                <a:latin typeface="Noto Sans"/>
              </a:rPr>
              <a:t>RESOLVER: ¿qué opciones tiene el proveedor? ¿Y EL RGP?</a:t>
            </a:r>
          </a:p>
        </p:txBody>
      </p:sp>
      <p:sp>
        <p:nvSpPr>
          <p:cNvPr id="98" name="Slide Number Placeholder 97">
            <a:extLst>
              <a:ext uri="{FF2B5EF4-FFF2-40B4-BE49-F238E27FC236}">
                <a16:creationId xmlns:a16="http://schemas.microsoft.com/office/drawing/2014/main" id="{5842DA0E-ED6F-404A-BB69-74D137D2B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62F1CF2-3E50-4E7D-9585-F82EE887FAF1}"/>
              </a:ext>
            </a:extLst>
          </p:cNvPr>
          <p:cNvSpPr/>
          <p:nvPr/>
        </p:nvSpPr>
        <p:spPr>
          <a:xfrm>
            <a:off x="838200" y="1364403"/>
            <a:ext cx="9785349" cy="9941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b="1" dirty="0"/>
              <a:t>Se puede resolver con o sin Gestión de Cambios: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b="1" dirty="0"/>
              <a:t>Factorías y RGP Área proyectos</a:t>
            </a:r>
          </a:p>
          <a:p>
            <a:endParaRPr lang="es-E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1600" dirty="0"/>
              <a:t>Resolver sin modificar LB -&gt; El problema pasa de Abierto a Pdte. Confirmar Cierre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1600" dirty="0"/>
              <a:t>Resolver modificando Línea Base -&gt; El problema pasa de Abierto a Pdte. Implantar</a:t>
            </a:r>
          </a:p>
          <a:p>
            <a:pPr lvl="1"/>
            <a:endParaRPr lang="es-ES" sz="1600" dirty="0"/>
          </a:p>
          <a:p>
            <a:pPr lvl="1"/>
            <a:r>
              <a:rPr lang="es-ES" sz="1600" dirty="0"/>
              <a:t>¿Porqué tiene el resolver los dos roles? Se determina que si lo manda a resolver es un correctivo y crea un objeto Incidencia y que si lo manda un RGP es un evolutivo creando un objeto Mejora en JIRA.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s-ES" sz="1600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s-ES" sz="1600" b="1" dirty="0"/>
              <a:t>Administración de sistemas y RGP Área sistemas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s-ES" sz="1600" dirty="0"/>
              <a:t>Resolver sin RFC -&gt; El problema pasa de Abierto a Pdte. Confirmar Cierre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s-ES" sz="1600" dirty="0"/>
              <a:t>Resolver con RFC- &gt; El problema pasa de Abierto a Pdte. Implantar</a:t>
            </a:r>
          </a:p>
          <a:p>
            <a:pPr marL="457200" lvl="2"/>
            <a:endParaRPr lang="es-ES" sz="1600" dirty="0"/>
          </a:p>
          <a:p>
            <a:pPr marL="457200" lvl="2"/>
            <a:r>
              <a:rPr lang="es-ES" sz="1600" dirty="0"/>
              <a:t>¿ Porqué tiene el resolver los dos roles? De manera análoga, para administración de sistemas, enlazaba con una RFC de sistemas y para RGP con una RFP.</a:t>
            </a:r>
          </a:p>
          <a:p>
            <a:pPr marL="457200" lvl="2"/>
            <a:r>
              <a:rPr lang="es-ES" sz="1600" i="1" dirty="0"/>
              <a:t>Este enlace está pendiente tras la migración a JIRA</a:t>
            </a:r>
          </a:p>
          <a:p>
            <a:pPr lvl="1"/>
            <a:endParaRPr lang="es-ES" sz="1600" dirty="0"/>
          </a:p>
          <a:p>
            <a:endParaRPr lang="es-ES" sz="1600" dirty="0"/>
          </a:p>
          <a:p>
            <a:r>
              <a:rPr lang="es-ES" sz="1600" dirty="0"/>
              <a:t>Las áreas han determinado que de manera general SIEMPRE MANDARÁ A RESOLVER UN PROVEEDOR de idéntica manera que hace con una solicitud. No se han eliminado estas acciones ya que el área de proyectos considera que se podrían usar.</a:t>
            </a:r>
          </a:p>
          <a:p>
            <a:endParaRPr lang="es-ES" sz="1600" dirty="0"/>
          </a:p>
          <a:p>
            <a:endParaRPr lang="es-ES" sz="1600" dirty="0"/>
          </a:p>
          <a:p>
            <a:endParaRPr lang="es-ES" sz="1600" dirty="0"/>
          </a:p>
          <a:p>
            <a:endParaRPr lang="es-ES" sz="1600" dirty="0"/>
          </a:p>
          <a:p>
            <a:endParaRPr lang="es-ES" sz="1600" dirty="0"/>
          </a:p>
          <a:p>
            <a:endParaRPr lang="es-ES" sz="1600" dirty="0"/>
          </a:p>
          <a:p>
            <a:endParaRPr lang="es-ES" sz="1600" dirty="0"/>
          </a:p>
          <a:p>
            <a:endParaRPr lang="es-ES" sz="1600" dirty="0"/>
          </a:p>
          <a:p>
            <a:endParaRPr lang="es-ES" sz="1600" dirty="0"/>
          </a:p>
          <a:p>
            <a:endParaRPr lang="es-ES" sz="1600" dirty="0"/>
          </a:p>
          <a:p>
            <a:endParaRPr lang="es-ES" sz="1600" dirty="0"/>
          </a:p>
          <a:p>
            <a:endParaRPr lang="es-ES" sz="1600" dirty="0"/>
          </a:p>
          <a:p>
            <a:endParaRPr lang="es-ES" sz="1600" dirty="0"/>
          </a:p>
          <a:p>
            <a:endParaRPr lang="es-ES" sz="1600" dirty="0"/>
          </a:p>
          <a:p>
            <a:endParaRPr lang="es-ES" sz="1600" dirty="0"/>
          </a:p>
          <a:p>
            <a:endParaRPr lang="es-ES" sz="1600" dirty="0"/>
          </a:p>
          <a:p>
            <a:r>
              <a:rPr lang="es-ES" sz="1600" dirty="0">
                <a:solidFill>
                  <a:srgbClr val="FF0000"/>
                </a:solidFill>
              </a:rPr>
              <a:t>El RGP es el RESPONSABLE de que un problema se investigue y se intente resolver.</a:t>
            </a:r>
          </a:p>
          <a:p>
            <a:endParaRPr lang="es-ES" sz="1600" dirty="0"/>
          </a:p>
        </p:txBody>
      </p:sp>
      <p:pic>
        <p:nvPicPr>
          <p:cNvPr id="4" name="Graphic 3" descr="Questions">
            <a:extLst>
              <a:ext uri="{FF2B5EF4-FFF2-40B4-BE49-F238E27FC236}">
                <a16:creationId xmlns:a16="http://schemas.microsoft.com/office/drawing/2014/main" id="{7B115445-D7F8-4D8A-ACEC-D3401CBEAF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8483" y="2770626"/>
            <a:ext cx="526915" cy="526915"/>
          </a:xfrm>
          <a:prstGeom prst="rect">
            <a:avLst/>
          </a:prstGeom>
        </p:spPr>
      </p:pic>
      <p:pic>
        <p:nvPicPr>
          <p:cNvPr id="9" name="Graphic 8" descr="Exclamation mark">
            <a:extLst>
              <a:ext uri="{FF2B5EF4-FFF2-40B4-BE49-F238E27FC236}">
                <a16:creationId xmlns:a16="http://schemas.microsoft.com/office/drawing/2014/main" id="{2D4D72B5-A0C2-4E48-9715-17C9A0B0AE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5026" y="5611258"/>
            <a:ext cx="526915" cy="526915"/>
          </a:xfrm>
          <a:prstGeom prst="rect">
            <a:avLst/>
          </a:prstGeom>
        </p:spPr>
      </p:pic>
      <p:pic>
        <p:nvPicPr>
          <p:cNvPr id="10" name="Graphic 9" descr="Questions">
            <a:extLst>
              <a:ext uri="{FF2B5EF4-FFF2-40B4-BE49-F238E27FC236}">
                <a16:creationId xmlns:a16="http://schemas.microsoft.com/office/drawing/2014/main" id="{B6203A47-F943-47EC-AC17-A83687E594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0960" y="4603952"/>
            <a:ext cx="526915" cy="526915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0FDD346B-D7E4-4E6F-A849-80669F751DBC}"/>
              </a:ext>
            </a:extLst>
          </p:cNvPr>
          <p:cNvSpPr/>
          <p:nvPr/>
        </p:nvSpPr>
        <p:spPr>
          <a:xfrm>
            <a:off x="581192" y="5493596"/>
            <a:ext cx="10772608" cy="1311063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22047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D1857395-AE74-4D76-92BA-A4357C1A0A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138" y="2195566"/>
            <a:ext cx="8861231" cy="422605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48B32A7-2806-4D6D-B036-E835E6433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latin typeface="Noto Sans"/>
              </a:rPr>
              <a:t>Confirmación de cierre: ¿QUÉ OPCIONES TIENE EL RGP?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B9BF30B5-2C97-4CAF-93C4-8B961685FBF0}"/>
              </a:ext>
            </a:extLst>
          </p:cNvPr>
          <p:cNvSpPr/>
          <p:nvPr/>
        </p:nvSpPr>
        <p:spPr>
          <a:xfrm>
            <a:off x="838200" y="1364403"/>
            <a:ext cx="978534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dirty="0"/>
              <a:t>Una vez el problema se resuelve, queda en el estado Pdte. Confirmar Cierre.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dirty="0"/>
              <a:t>El problema queda asignado al RGP, es decir al responsable del CI, y es el único que puede (debe) cerrarlo.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dirty="0"/>
              <a:t>El RGP recibe SIEMPRE (*) una notificación.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200" dirty="0"/>
              <a:t>Accede al problema con el listado “Problemas pendientes de que yo actúe” </a:t>
            </a:r>
          </a:p>
          <a:p>
            <a:endParaRPr lang="es-ES" sz="1200" dirty="0"/>
          </a:p>
          <a:p>
            <a:endParaRPr lang="es-ES" sz="1200" dirty="0"/>
          </a:p>
          <a:p>
            <a:endParaRPr lang="es-ES" sz="1200" dirty="0"/>
          </a:p>
          <a:p>
            <a:endParaRPr lang="es-ES" sz="1200" dirty="0"/>
          </a:p>
          <a:p>
            <a:endParaRPr lang="es-ES" sz="1200" dirty="0"/>
          </a:p>
          <a:p>
            <a:endParaRPr lang="es-ES" sz="1200" dirty="0"/>
          </a:p>
          <a:p>
            <a:endParaRPr lang="es-ES" sz="1200" dirty="0"/>
          </a:p>
          <a:p>
            <a:endParaRPr lang="es-ES" sz="1200" dirty="0"/>
          </a:p>
          <a:p>
            <a:endParaRPr lang="es-ES" sz="1200" dirty="0"/>
          </a:p>
          <a:p>
            <a:endParaRPr lang="es-ES" sz="1200" dirty="0"/>
          </a:p>
          <a:p>
            <a:endParaRPr lang="es-ES" sz="1200" dirty="0"/>
          </a:p>
          <a:p>
            <a:endParaRPr lang="es-ES" sz="1200" dirty="0"/>
          </a:p>
          <a:p>
            <a:endParaRPr lang="es-ES" sz="1200" dirty="0"/>
          </a:p>
          <a:p>
            <a:endParaRPr lang="es-ES" sz="1200" dirty="0"/>
          </a:p>
          <a:p>
            <a:endParaRPr lang="es-ES" sz="1200" dirty="0"/>
          </a:p>
          <a:p>
            <a:endParaRPr lang="es-ES" sz="1200" dirty="0"/>
          </a:p>
          <a:p>
            <a:endParaRPr lang="es-ES" sz="1200" dirty="0"/>
          </a:p>
        </p:txBody>
      </p:sp>
      <p:sp>
        <p:nvSpPr>
          <p:cNvPr id="98" name="Slide Number Placeholder 97">
            <a:extLst>
              <a:ext uri="{FF2B5EF4-FFF2-40B4-BE49-F238E27FC236}">
                <a16:creationId xmlns:a16="http://schemas.microsoft.com/office/drawing/2014/main" id="{5842DA0E-ED6F-404A-BB69-74D137D2B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203E23-1B35-4510-9C1F-234B98FE4FAB}"/>
              </a:ext>
            </a:extLst>
          </p:cNvPr>
          <p:cNvSpPr/>
          <p:nvPr/>
        </p:nvSpPr>
        <p:spPr>
          <a:xfrm>
            <a:off x="10054237" y="2087880"/>
            <a:ext cx="1858724" cy="646986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100" b="1" dirty="0">
                <a:solidFill>
                  <a:schemeClr val="tx1"/>
                </a:solidFill>
                <a:latin typeface="Noto Sans"/>
              </a:rPr>
              <a:t>Cerrar: </a:t>
            </a:r>
            <a:r>
              <a:rPr lang="es-ES" sz="1100" dirty="0">
                <a:solidFill>
                  <a:schemeClr val="tx1"/>
                </a:solidFill>
                <a:latin typeface="Noto Sans"/>
              </a:rPr>
              <a:t>El problema se cierra definitivamente.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CE4CEDF-5419-4157-95AB-57FC183222E8}"/>
              </a:ext>
            </a:extLst>
          </p:cNvPr>
          <p:cNvSpPr/>
          <p:nvPr/>
        </p:nvSpPr>
        <p:spPr>
          <a:xfrm>
            <a:off x="10054237" y="2965792"/>
            <a:ext cx="1858724" cy="892105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100" b="1" dirty="0">
                <a:solidFill>
                  <a:schemeClr val="tx1"/>
                </a:solidFill>
                <a:latin typeface="Noto Sans"/>
              </a:rPr>
              <a:t>Rechazar resolución: </a:t>
            </a:r>
            <a:r>
              <a:rPr lang="es-ES" sz="1100" dirty="0">
                <a:solidFill>
                  <a:schemeClr val="tx1"/>
                </a:solidFill>
                <a:latin typeface="Noto Sans"/>
              </a:rPr>
              <a:t>el problema queda de nuevo abierto asignado al RGP para decidir qué hacer con él.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373F9EE-1298-4E7F-807C-F1FCD29A53AA}"/>
              </a:ext>
            </a:extLst>
          </p:cNvPr>
          <p:cNvSpPr/>
          <p:nvPr/>
        </p:nvSpPr>
        <p:spPr>
          <a:xfrm>
            <a:off x="9833369" y="1456819"/>
            <a:ext cx="23004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/>
              <a:t>Las opciones principales que tiene son</a:t>
            </a:r>
          </a:p>
          <a:p>
            <a:endParaRPr lang="es-ES" sz="12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87CCC62-7380-4034-981C-4204C7BA980B}"/>
              </a:ext>
            </a:extLst>
          </p:cNvPr>
          <p:cNvSpPr/>
          <p:nvPr/>
        </p:nvSpPr>
        <p:spPr>
          <a:xfrm>
            <a:off x="6339844" y="3135085"/>
            <a:ext cx="365761" cy="104503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100" dirty="0">
              <a:solidFill>
                <a:schemeClr val="tx1"/>
              </a:solidFill>
              <a:latin typeface="Noto San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4971A6A-E2AF-4056-8B53-24645A017C1E}"/>
              </a:ext>
            </a:extLst>
          </p:cNvPr>
          <p:cNvSpPr/>
          <p:nvPr/>
        </p:nvSpPr>
        <p:spPr>
          <a:xfrm>
            <a:off x="6352900" y="3348448"/>
            <a:ext cx="587831" cy="10450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100" dirty="0">
              <a:solidFill>
                <a:schemeClr val="tx1"/>
              </a:solidFill>
              <a:latin typeface="Noto Sans"/>
            </a:endParaRPr>
          </a:p>
        </p:txBody>
      </p:sp>
    </p:spTree>
    <p:extLst>
      <p:ext uri="{BB962C8B-B14F-4D97-AF65-F5344CB8AC3E}">
        <p14:creationId xmlns:p14="http://schemas.microsoft.com/office/powerpoint/2010/main" val="22621897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48B32A7-2806-4D6D-B036-E835E6433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latin typeface="Noto Sans"/>
              </a:rPr>
              <a:t>buenas </a:t>
            </a:r>
            <a:r>
              <a:rPr lang="es-ES" dirty="0" err="1">
                <a:latin typeface="Noto Sans"/>
              </a:rPr>
              <a:t>prÁcticas</a:t>
            </a:r>
            <a:r>
              <a:rPr lang="es-ES" dirty="0">
                <a:latin typeface="Noto Sans"/>
              </a:rPr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962798-1D89-489E-A17E-17C6AB8D0ECA}"/>
              </a:ext>
            </a:extLst>
          </p:cNvPr>
          <p:cNvSpPr txBox="1"/>
          <p:nvPr/>
        </p:nvSpPr>
        <p:spPr>
          <a:xfrm>
            <a:off x="466725" y="1381541"/>
            <a:ext cx="1125855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/>
              <a:t>Los problemas en los que se está trabajando están en estado Abierto y asignado a un proveedor. Asignado a un RGP sólo debe estar en el ínterin entre que un problema llega y se decide si se aborda o no.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/>
              <a:t>Si un problema está asignado a un RGP lo estará como norma general en estado Suspendido o Pdte. Confirmar Cierre.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/>
              <a:t>Los problemas que abarcan más de un área se inician con una reunión de </a:t>
            </a:r>
            <a:r>
              <a:rPr lang="es-ES" dirty="0" err="1"/>
              <a:t>Kick</a:t>
            </a:r>
            <a:r>
              <a:rPr lang="es-ES" dirty="0"/>
              <a:t>-off que convoca el GP.  El problema se lo queda asignado el proveedor sobre el que soporta el peso principal de la investigación.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/>
              <a:t>Los problemas deben estar siempre actualizados. Como mínimo mensualmente.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/>
              <a:t>Cualquiera de una OF puede escalar a otra OF.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/>
              <a:t>Los comentarios es recomendable que sean públicos para que puedan seguirlos los solicitantes desde </a:t>
            </a:r>
            <a:r>
              <a:rPr lang="es-ES" dirty="0" err="1"/>
              <a:t>MiCentroServicios</a:t>
            </a:r>
            <a:r>
              <a:rPr lang="es-ES" dirty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/>
              <a:t>Se debe promover la búsqueda de soluciones temporales y la asignación a los problemas.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/>
              <a:t>Se debe asociar las incidencias a los problemas.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/>
              <a:t>Cuando se determina que un error conocido no se va “dedicar más esfuerzo” se pasan a estado Suspendido y se saca del listado corriente de problemas. Periódicamente se revisa este listado.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/>
              <a:t>Los problemas que van a JIRA se deben incluir en versiones y cerrarlas, si no el problema no cambia a Pdte. Confirmar Cierre.</a:t>
            </a:r>
          </a:p>
          <a:p>
            <a:pPr marL="285750" indent="-285750" algn="just">
              <a:buClr>
                <a:schemeClr val="accent1"/>
              </a:buClr>
              <a:buFont typeface="Wingdings" panose="05000000000000000000" pitchFamily="2" charset="2"/>
              <a:buChar char="q"/>
            </a:pPr>
            <a:endParaRPr lang="es-E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5DD44A-C57A-4012-BB25-9E1D38F28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709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48B32A7-2806-4D6D-B036-E835E6433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latin typeface="Noto Sans"/>
              </a:rPr>
              <a:t>buenas </a:t>
            </a:r>
            <a:r>
              <a:rPr lang="es-ES" dirty="0" err="1">
                <a:latin typeface="Noto Sans"/>
              </a:rPr>
              <a:t>prÁcticas</a:t>
            </a:r>
            <a:r>
              <a:rPr lang="es-ES" dirty="0">
                <a:latin typeface="Noto Sans"/>
              </a:rPr>
              <a:t>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5DD44A-C57A-4012-BB25-9E1D38F28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929C07D4-93C6-47A3-8D36-B19BB46638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5614693"/>
              </p:ext>
            </p:extLst>
          </p:nvPr>
        </p:nvGraphicFramePr>
        <p:xfrm>
          <a:off x="1165743" y="1358987"/>
          <a:ext cx="9314180" cy="5140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8545">
                  <a:extLst>
                    <a:ext uri="{9D8B030D-6E8A-4147-A177-3AD203B41FA5}">
                      <a16:colId xmlns:a16="http://schemas.microsoft.com/office/drawing/2014/main" val="356202335"/>
                    </a:ext>
                  </a:extLst>
                </a:gridCol>
                <a:gridCol w="1840865">
                  <a:extLst>
                    <a:ext uri="{9D8B030D-6E8A-4147-A177-3AD203B41FA5}">
                      <a16:colId xmlns:a16="http://schemas.microsoft.com/office/drawing/2014/main" val="3461755985"/>
                    </a:ext>
                  </a:extLst>
                </a:gridCol>
                <a:gridCol w="2790190">
                  <a:extLst>
                    <a:ext uri="{9D8B030D-6E8A-4147-A177-3AD203B41FA5}">
                      <a16:colId xmlns:a16="http://schemas.microsoft.com/office/drawing/2014/main" val="334444130"/>
                    </a:ext>
                  </a:extLst>
                </a:gridCol>
                <a:gridCol w="2354580">
                  <a:extLst>
                    <a:ext uri="{9D8B030D-6E8A-4147-A177-3AD203B41FA5}">
                      <a16:colId xmlns:a16="http://schemas.microsoft.com/office/drawing/2014/main" val="17878414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ES" sz="1400" dirty="0"/>
                        <a:t>Estado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/>
                        <a:t>Asignado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/>
                        <a:t>Situaciones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/>
                        <a:t>Observaciones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5824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/>
                        <a:t>Abierto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/>
                        <a:t>GP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/>
                        <a:t>El problema se acaba de registrar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59082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/>
                        <a:t>Abierto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/>
                        <a:t>RGP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/>
                        <a:t>El problema ha sido filtrado por el GP y el RGP debe decidir qué hacer con él acaba de registrar</a:t>
                      </a:r>
                    </a:p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/>
                        <a:t>NO debe estar un problema abierto asignado a un RGP. Los problemas Abiertos son en los que se está trabajando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0599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/>
                        <a:t>Abierto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/>
                        <a:t>Proveedor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/>
                        <a:t>El RGP ha decidido que se debe investigar. El proveedor trabaja en él.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46401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/>
                        <a:t>Suspendido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/>
                        <a:t>RGP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/>
                        <a:t>No se investiga o bien se ha determinado que es Error Conocido que no debe seguir investigando temporalmente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/>
                        <a:t>Periódicamente se revisa esta lista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7682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/>
                        <a:t>Pdte. Implantar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/>
                        <a:t>Proveedor como norma general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/>
                        <a:t>El problema está en gestión de cambios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29297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/>
                        <a:t>Pdte. Confirmar cierre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/>
                        <a:t>RGP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/>
                        <a:t>El problema se ha fijado y se debe cerrar de manera definitiva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09983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/>
                        <a:t>Cerrado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/>
                        <a:t>RGP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/>
                        <a:t>Estado final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29280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/>
                        <a:t>Cancelado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/>
                        <a:t>RGP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/>
                        <a:t>Estado final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8604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2262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48B32A7-2806-4D6D-B036-E835E6433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latin typeface="Noto Sans"/>
              </a:rPr>
              <a:t>Fuentes de información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962798-1D89-489E-A17E-17C6AB8D0ECA}"/>
              </a:ext>
            </a:extLst>
          </p:cNvPr>
          <p:cNvSpPr txBox="1"/>
          <p:nvPr/>
        </p:nvSpPr>
        <p:spPr>
          <a:xfrm>
            <a:off x="872490" y="1415490"/>
            <a:ext cx="1125855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/>
              <a:t>Proceso</a:t>
            </a:r>
          </a:p>
          <a:p>
            <a:pPr marL="285750" indent="-285750" algn="just">
              <a:buClr>
                <a:schemeClr val="accent1"/>
              </a:buClr>
              <a:buFont typeface="Wingdings" panose="05000000000000000000" pitchFamily="2" charset="2"/>
              <a:buChar char="q"/>
            </a:pPr>
            <a:endParaRPr lang="es-ES" dirty="0"/>
          </a:p>
          <a:p>
            <a:pPr algn="just">
              <a:buClr>
                <a:schemeClr val="accent1"/>
              </a:buClr>
            </a:pPr>
            <a:r>
              <a:rPr lang="es-ES" dirty="0">
                <a:hlinkClick r:id="rId2"/>
              </a:rPr>
              <a:t>https://ws001.sspa.juntadeandalucia.es/confluence/pages/viewpage.action?pageId=10389896</a:t>
            </a:r>
            <a:endParaRPr lang="es-ES" dirty="0"/>
          </a:p>
          <a:p>
            <a:pPr algn="just">
              <a:buClr>
                <a:schemeClr val="accent1"/>
              </a:buClr>
            </a:pPr>
            <a:endParaRPr lang="es-ES" dirty="0"/>
          </a:p>
          <a:p>
            <a:pPr algn="just">
              <a:buClr>
                <a:schemeClr val="accent1"/>
              </a:buClr>
            </a:pPr>
            <a:endParaRPr lang="es-E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/>
              <a:t>Manual NWT</a:t>
            </a:r>
          </a:p>
          <a:p>
            <a:pPr algn="just">
              <a:buClr>
                <a:schemeClr val="accent1"/>
              </a:buClr>
            </a:pPr>
            <a:endParaRPr lang="es-ES" dirty="0"/>
          </a:p>
          <a:p>
            <a:pPr algn="just">
              <a:buClr>
                <a:schemeClr val="accent1"/>
              </a:buClr>
            </a:pPr>
            <a:r>
              <a:rPr lang="en-US" u="sng" dirty="0">
                <a:hlinkClick r:id="rId3"/>
              </a:rPr>
              <a:t>https://ws001.sspa.juntadeandalucia.es/confluence/pages/viewpage.action?pageId=26935915</a:t>
            </a:r>
            <a:endParaRPr lang="en-US" u="sng" dirty="0"/>
          </a:p>
          <a:p>
            <a:pPr algn="just">
              <a:buClr>
                <a:schemeClr val="accent1"/>
              </a:buClr>
            </a:pPr>
            <a:endParaRPr lang="es-E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/>
              <a:t>Métricas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" dirty="0"/>
          </a:p>
          <a:p>
            <a:pPr algn="just"/>
            <a:r>
              <a:rPr lang="es-ES" dirty="0">
                <a:hlinkClick r:id="rId4"/>
              </a:rPr>
              <a:t>http://ws-mti10cpu.sas.junta-andalucia.es/MicroStrategy/servlet/mstrWeb</a:t>
            </a:r>
            <a:endParaRPr lang="es-ES" dirty="0"/>
          </a:p>
          <a:p>
            <a:pPr algn="just"/>
            <a:endParaRPr lang="es-ES" dirty="0"/>
          </a:p>
          <a:p>
            <a:pPr algn="just"/>
            <a:r>
              <a:rPr lang="es-ES" dirty="0"/>
              <a:t>Informes compartidos &gt; Gestión problemas</a:t>
            </a:r>
          </a:p>
          <a:p>
            <a:pPr algn="just">
              <a:buClr>
                <a:schemeClr val="accent1"/>
              </a:buClr>
            </a:pPr>
            <a:endParaRPr lang="es-ES" dirty="0"/>
          </a:p>
          <a:p>
            <a:pPr algn="just">
              <a:buClr>
                <a:schemeClr val="accent1"/>
              </a:buClr>
            </a:pPr>
            <a:endParaRPr lang="es-ES" dirty="0"/>
          </a:p>
          <a:p>
            <a:pPr algn="just">
              <a:buClr>
                <a:schemeClr val="accent1"/>
              </a:buClr>
            </a:pPr>
            <a:endParaRPr lang="es-E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5DD44A-C57A-4012-BB25-9E1D38F28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820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48B32A7-2806-4D6D-B036-E835E6433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latin typeface="Noto Sans"/>
              </a:rPr>
              <a:t>CONTACTOS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962798-1D89-489E-A17E-17C6AB8D0ECA}"/>
              </a:ext>
            </a:extLst>
          </p:cNvPr>
          <p:cNvSpPr txBox="1"/>
          <p:nvPr/>
        </p:nvSpPr>
        <p:spPr>
          <a:xfrm>
            <a:off x="466725" y="2413337"/>
            <a:ext cx="112585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>
                <a:schemeClr val="accent1"/>
              </a:buClr>
            </a:pPr>
            <a:endParaRPr lang="es-ES" dirty="0"/>
          </a:p>
          <a:p>
            <a:pPr algn="just">
              <a:buClr>
                <a:schemeClr val="accent1"/>
              </a:buClr>
            </a:pPr>
            <a:r>
              <a:rPr lang="es-ES" dirty="0"/>
              <a:t>Gestor de problemas: 			Juan Francisco Reina 	juan.francisco.reina@accenture.com</a:t>
            </a:r>
          </a:p>
          <a:p>
            <a:pPr algn="just">
              <a:buClr>
                <a:schemeClr val="accent1"/>
              </a:buClr>
            </a:pPr>
            <a:r>
              <a:rPr lang="es-ES" dirty="0"/>
              <a:t>Responsable procesos SSHH: 	Eva García  			eva.garcia.lanzas@accenture.com</a:t>
            </a:r>
          </a:p>
          <a:p>
            <a:pPr algn="just">
              <a:buClr>
                <a:schemeClr val="accent1"/>
              </a:buClr>
            </a:pPr>
            <a:endParaRPr lang="es-ES" dirty="0"/>
          </a:p>
          <a:p>
            <a:pPr algn="just">
              <a:buClr>
                <a:schemeClr val="accent1"/>
              </a:buClr>
            </a:pPr>
            <a:endParaRPr lang="es-ES" dirty="0"/>
          </a:p>
          <a:p>
            <a:pPr algn="just">
              <a:buClr>
                <a:schemeClr val="accent1"/>
              </a:buClr>
            </a:pPr>
            <a:endParaRPr lang="es-ES" dirty="0"/>
          </a:p>
          <a:p>
            <a:pPr algn="just">
              <a:buClr>
                <a:schemeClr val="accent1"/>
              </a:buClr>
            </a:pPr>
            <a:endParaRPr lang="es-E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5DD44A-C57A-4012-BB25-9E1D38F28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3983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48B32A7-2806-4D6D-B036-E835E6433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latin typeface="Noto Sans"/>
              </a:rPr>
              <a:t>REVISIONES SUGERIDAS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962798-1D89-489E-A17E-17C6AB8D0ECA}"/>
              </a:ext>
            </a:extLst>
          </p:cNvPr>
          <p:cNvSpPr txBox="1"/>
          <p:nvPr/>
        </p:nvSpPr>
        <p:spPr>
          <a:xfrm>
            <a:off x="466725" y="1603439"/>
            <a:ext cx="1125855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 algn="just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s-ES" dirty="0"/>
              <a:t>[FEF] Resolver de problemas de factorías permita asociar a versión como  incidencias. Eso hace que ya quede incluida en el alcance de la versión. Creada petición de mejora. Pendiente priorizar.</a:t>
            </a:r>
          </a:p>
          <a:p>
            <a:pPr marL="285750" indent="-285750" algn="just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s-ES" dirty="0"/>
              <a:t>[VARIOS] Notificaciones.</a:t>
            </a:r>
          </a:p>
          <a:p>
            <a:pPr marL="742950" lvl="1" indent="-285750" algn="just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s-ES" dirty="0"/>
              <a:t>Confirmado que llega la notificación al nuevo asignado. Siempre que tenga cuenta configurada.</a:t>
            </a:r>
          </a:p>
          <a:p>
            <a:pPr marL="285750" indent="-285750" algn="just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s-ES" dirty="0"/>
              <a:t>[CTI] Analizar de qué manera más intuitiva se puede asociar problemas a incidencias que sean del mismo CI y mismo resolutor.</a:t>
            </a:r>
          </a:p>
          <a:p>
            <a:pPr marL="285750" indent="-285750" algn="just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s-ES" dirty="0"/>
              <a:t>[CTI] Confirmar reglas de relación entre relacionar </a:t>
            </a:r>
            <a:r>
              <a:rPr lang="es-ES"/>
              <a:t>y problemas. </a:t>
            </a:r>
            <a:endParaRPr lang="es-ES" dirty="0"/>
          </a:p>
          <a:p>
            <a:pPr marL="285750" indent="-285750" algn="just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s-ES" dirty="0"/>
              <a:t>[CTI] Que el actuar sea por defecto visible al usuario final.</a:t>
            </a:r>
          </a:p>
          <a:p>
            <a:pPr marL="285750" indent="-285750" algn="just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s-ES" dirty="0"/>
              <a:t>[JP] Incluir en el circuito de problemas a los equipos provinciales.</a:t>
            </a:r>
          </a:p>
          <a:p>
            <a:pPr marL="285750" indent="-285750" algn="just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 algn="just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 algn="just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 algn="just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s-E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5DD44A-C57A-4012-BB25-9E1D38F28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944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48B32A7-2806-4D6D-B036-E835E6433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latin typeface="Noto Sans"/>
              </a:rPr>
              <a:t>FLUJO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0F8637-BC25-4A8F-8156-D27C1FA00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F1DFDC-D2AB-4F2A-8D21-E62E215CD1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1577" y="1375831"/>
            <a:ext cx="6528044" cy="5399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145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8186752-64B9-4E42-BF9B-8909600945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9998" y="2561926"/>
            <a:ext cx="4320000" cy="195972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48B32A7-2806-4D6D-B036-E835E6433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latin typeface="Noto Sans"/>
              </a:rPr>
              <a:t>Registrar: el solicitante registra el problema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7971A52-B077-49BE-BF01-53E17E873AAF}"/>
              </a:ext>
            </a:extLst>
          </p:cNvPr>
          <p:cNvSpPr/>
          <p:nvPr/>
        </p:nvSpPr>
        <p:spPr>
          <a:xfrm>
            <a:off x="593568" y="2850187"/>
            <a:ext cx="739608" cy="444241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100" dirty="0">
                <a:solidFill>
                  <a:schemeClr val="tx1"/>
                </a:solidFill>
                <a:latin typeface="Noto Sans"/>
              </a:rPr>
              <a:t>Crear Problema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400C3CC-2388-4F64-BFCA-27527D1EB0FC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1333176" y="3072308"/>
            <a:ext cx="199198" cy="0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>
            <a:extLst>
              <a:ext uri="{FF2B5EF4-FFF2-40B4-BE49-F238E27FC236}">
                <a16:creationId xmlns:a16="http://schemas.microsoft.com/office/drawing/2014/main" id="{B9BF30B5-2C97-4CAF-93C4-8B961685FBF0}"/>
              </a:ext>
            </a:extLst>
          </p:cNvPr>
          <p:cNvSpPr/>
          <p:nvPr/>
        </p:nvSpPr>
        <p:spPr>
          <a:xfrm>
            <a:off x="2705099" y="1364403"/>
            <a:ext cx="67818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/>
              <a:t>Acceso desde red corporativa: </a:t>
            </a:r>
            <a:r>
              <a:rPr lang="es-ES" sz="1400" dirty="0">
                <a:hlinkClick r:id="rId3"/>
              </a:rPr>
              <a:t>https://mics.sas.junta-andalucia.es/</a:t>
            </a:r>
            <a:endParaRPr lang="es-ES" sz="1400" dirty="0"/>
          </a:p>
          <a:p>
            <a:r>
              <a:rPr lang="es-ES" sz="1400" dirty="0"/>
              <a:t>Acceso desde internet: </a:t>
            </a:r>
            <a:r>
              <a:rPr lang="es-ES" sz="1400" dirty="0">
                <a:hlinkClick r:id="rId4"/>
              </a:rPr>
              <a:t>https://www.juntadeandalucia.es/servicioandaluzdesalud/mics/</a:t>
            </a:r>
            <a:endParaRPr lang="es-ES" sz="1400" dirty="0"/>
          </a:p>
        </p:txBody>
      </p:sp>
      <p:sp>
        <p:nvSpPr>
          <p:cNvPr id="98" name="Slide Number Placeholder 97">
            <a:extLst>
              <a:ext uri="{FF2B5EF4-FFF2-40B4-BE49-F238E27FC236}">
                <a16:creationId xmlns:a16="http://schemas.microsoft.com/office/drawing/2014/main" id="{5842DA0E-ED6F-404A-BB69-74D137D2B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C635DCA-2824-4D63-A448-C16EE56700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8300" y="2511243"/>
            <a:ext cx="4320000" cy="2087191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87AD7B9F-2E1D-4B7D-9CDC-7C79F2A665CC}"/>
              </a:ext>
            </a:extLst>
          </p:cNvPr>
          <p:cNvSpPr/>
          <p:nvPr/>
        </p:nvSpPr>
        <p:spPr>
          <a:xfrm>
            <a:off x="9854161" y="2894637"/>
            <a:ext cx="1004663" cy="444241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900" dirty="0">
                <a:solidFill>
                  <a:schemeClr val="tx1"/>
                </a:solidFill>
                <a:latin typeface="Noto Sans"/>
              </a:rPr>
              <a:t>Completa CI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E72F2F2-057B-4482-A8AE-B5C71E275213}"/>
              </a:ext>
            </a:extLst>
          </p:cNvPr>
          <p:cNvSpPr/>
          <p:nvPr/>
        </p:nvSpPr>
        <p:spPr>
          <a:xfrm>
            <a:off x="9854160" y="3428038"/>
            <a:ext cx="1004663" cy="312112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900" dirty="0">
                <a:solidFill>
                  <a:schemeClr val="tx1"/>
                </a:solidFill>
                <a:latin typeface="Noto Sans"/>
              </a:rPr>
              <a:t>Establece prioridad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BA0F8FF-960D-4812-910E-1247359A72C3}"/>
              </a:ext>
            </a:extLst>
          </p:cNvPr>
          <p:cNvSpPr/>
          <p:nvPr/>
        </p:nvSpPr>
        <p:spPr>
          <a:xfrm>
            <a:off x="9860509" y="3808950"/>
            <a:ext cx="1004663" cy="312112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900" dirty="0">
                <a:solidFill>
                  <a:schemeClr val="tx1"/>
                </a:solidFill>
                <a:latin typeface="Noto Sans"/>
              </a:rPr>
              <a:t>Establece entorno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E248034-A0CB-48D2-A06E-4F4C9D07A3BB}"/>
              </a:ext>
            </a:extLst>
          </p:cNvPr>
          <p:cNvSpPr/>
          <p:nvPr/>
        </p:nvSpPr>
        <p:spPr>
          <a:xfrm>
            <a:off x="9873208" y="4746619"/>
            <a:ext cx="1004663" cy="312112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900" dirty="0">
                <a:solidFill>
                  <a:schemeClr val="tx1"/>
                </a:solidFill>
                <a:latin typeface="Noto Sans"/>
              </a:rPr>
              <a:t>Describe lo que le ocurre</a:t>
            </a:r>
          </a:p>
        </p:txBody>
      </p:sp>
    </p:spTree>
    <p:extLst>
      <p:ext uri="{BB962C8B-B14F-4D97-AF65-F5344CB8AC3E}">
        <p14:creationId xmlns:p14="http://schemas.microsoft.com/office/powerpoint/2010/main" val="3667743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48B32A7-2806-4D6D-B036-E835E6433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>
                <a:latin typeface="Noto Sans"/>
              </a:rPr>
              <a:t>REVISAr</a:t>
            </a:r>
            <a:r>
              <a:rPr lang="es-ES" dirty="0">
                <a:latin typeface="Noto Sans"/>
              </a:rPr>
              <a:t>: EL </a:t>
            </a:r>
            <a:r>
              <a:rPr lang="es-ES" dirty="0" err="1">
                <a:latin typeface="Noto Sans"/>
              </a:rPr>
              <a:t>gp</a:t>
            </a:r>
            <a:r>
              <a:rPr lang="es-ES" dirty="0">
                <a:latin typeface="Noto Sans"/>
              </a:rPr>
              <a:t> revisa EL PROBLEMA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B9BF30B5-2C97-4CAF-93C4-8B961685FBF0}"/>
              </a:ext>
            </a:extLst>
          </p:cNvPr>
          <p:cNvSpPr/>
          <p:nvPr/>
        </p:nvSpPr>
        <p:spPr>
          <a:xfrm>
            <a:off x="838200" y="1364403"/>
            <a:ext cx="978534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El GP revisa siempre en primera instancia el problema, determina si es o no un problema o si se trata de un duplicado, en cualquiera de estos casos</a:t>
            </a:r>
            <a:r>
              <a:rPr lang="es-ES" b="1" dirty="0"/>
              <a:t> cerrará </a:t>
            </a:r>
            <a:r>
              <a:rPr lang="es-ES" dirty="0"/>
              <a:t>el problema recibiendo notificación el solicitante.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/>
              <a:t>Si aplica, se asigna al RGP, </a:t>
            </a:r>
            <a:r>
              <a:rPr lang="es-ES" dirty="0"/>
              <a:t>que será siempre responsable del CI sobre el que se ha detectado el problema: </a:t>
            </a:r>
            <a:r>
              <a:rPr lang="es-ES" b="1" dirty="0"/>
              <a:t>una aplicación o una plataforma</a:t>
            </a:r>
            <a:r>
              <a:rPr lang="es-ES" dirty="0"/>
              <a:t>.</a:t>
            </a:r>
          </a:p>
        </p:txBody>
      </p:sp>
      <p:sp>
        <p:nvSpPr>
          <p:cNvPr id="98" name="Slide Number Placeholder 97">
            <a:extLst>
              <a:ext uri="{FF2B5EF4-FFF2-40B4-BE49-F238E27FC236}">
                <a16:creationId xmlns:a16="http://schemas.microsoft.com/office/drawing/2014/main" id="{5842DA0E-ED6F-404A-BB69-74D137D2B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133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48B32A7-2806-4D6D-B036-E835E6433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latin typeface="Noto Sans"/>
              </a:rPr>
              <a:t>GESTIÓN DE LOS PROBLEMAS: nueva web técnica</a:t>
            </a:r>
          </a:p>
        </p:txBody>
      </p:sp>
      <p:sp>
        <p:nvSpPr>
          <p:cNvPr id="98" name="Slide Number Placeholder 97">
            <a:extLst>
              <a:ext uri="{FF2B5EF4-FFF2-40B4-BE49-F238E27FC236}">
                <a16:creationId xmlns:a16="http://schemas.microsoft.com/office/drawing/2014/main" id="{5842DA0E-ED6F-404A-BB69-74D137D2B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BC585D0-D2BF-4004-8D88-FA9C7F634976}"/>
              </a:ext>
            </a:extLst>
          </p:cNvPr>
          <p:cNvSpPr/>
          <p:nvPr/>
        </p:nvSpPr>
        <p:spPr>
          <a:xfrm>
            <a:off x="2427990" y="1467956"/>
            <a:ext cx="78295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>
                <a:latin typeface="Noto Sans"/>
              </a:rPr>
              <a:t>Acceso desde red corporativa:</a:t>
            </a:r>
            <a:r>
              <a:rPr lang="es-ES" sz="1400" dirty="0">
                <a:solidFill>
                  <a:srgbClr val="172B4D"/>
                </a:solidFill>
                <a:latin typeface="Noto Sans"/>
              </a:rPr>
              <a:t> </a:t>
            </a:r>
            <a:r>
              <a:rPr lang="es-ES" sz="1400" dirty="0">
                <a:solidFill>
                  <a:srgbClr val="0052CC"/>
                </a:solidFill>
                <a:latin typeface="Noto Sans"/>
                <a:hlinkClick r:id="rId2"/>
              </a:rPr>
              <a:t>http://autoserviciocges.sas.junta-andalucia.es/webtecnica/</a:t>
            </a:r>
            <a:endParaRPr lang="es-ES" sz="1400" dirty="0">
              <a:solidFill>
                <a:srgbClr val="172B4D"/>
              </a:solidFill>
              <a:latin typeface="Noto Sans"/>
            </a:endParaRPr>
          </a:p>
          <a:p>
            <a:r>
              <a:rPr lang="es-ES" sz="1400" dirty="0">
                <a:latin typeface="Noto Sans"/>
              </a:rPr>
              <a:t>Acceso desde internet:</a:t>
            </a:r>
            <a:r>
              <a:rPr lang="es-ES" sz="1400" dirty="0">
                <a:solidFill>
                  <a:srgbClr val="172B4D"/>
                </a:solidFill>
                <a:latin typeface="Noto Sans"/>
              </a:rPr>
              <a:t> </a:t>
            </a:r>
            <a:r>
              <a:rPr lang="es-ES" sz="1400" dirty="0">
                <a:solidFill>
                  <a:srgbClr val="0052CC"/>
                </a:solidFill>
                <a:latin typeface="Noto Sans"/>
                <a:hlinkClick r:id="rId3"/>
              </a:rPr>
              <a:t>https://ws001.sspa.juntadeandalucia.es/webtecnica/</a:t>
            </a:r>
            <a:endParaRPr lang="es-ES" sz="1400" dirty="0">
              <a:solidFill>
                <a:srgbClr val="172B4D"/>
              </a:solidFill>
              <a:latin typeface="Noto Sans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19FE87C-94BE-4A36-AE67-BC57F33296B1}"/>
              </a:ext>
            </a:extLst>
          </p:cNvPr>
          <p:cNvGrpSpPr/>
          <p:nvPr/>
        </p:nvGrpSpPr>
        <p:grpSpPr>
          <a:xfrm>
            <a:off x="2470150" y="2136416"/>
            <a:ext cx="7200000" cy="3275848"/>
            <a:chOff x="2622550" y="2136416"/>
            <a:chExt cx="7200000" cy="327584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E96B66B-3864-4203-8862-753FDE87F8E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22550" y="2136416"/>
              <a:ext cx="7200000" cy="3275848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8E60169-285A-4907-824E-769AFB1960E1}"/>
                </a:ext>
              </a:extLst>
            </p:cNvPr>
            <p:cNvSpPr/>
            <p:nvPr/>
          </p:nvSpPr>
          <p:spPr>
            <a:xfrm>
              <a:off x="3805959" y="2413000"/>
              <a:ext cx="3602182" cy="1765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5C77521-E8BF-4CB0-A077-33E04B9E21FB}"/>
                </a:ext>
              </a:extLst>
            </p:cNvPr>
            <p:cNvSpPr/>
            <p:nvPr/>
          </p:nvSpPr>
          <p:spPr>
            <a:xfrm>
              <a:off x="2622550" y="2838450"/>
              <a:ext cx="3962400" cy="1765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A747D62-100C-494E-8CF2-7BC6324FCA5E}"/>
                </a:ext>
              </a:extLst>
            </p:cNvPr>
            <p:cNvSpPr/>
            <p:nvPr/>
          </p:nvSpPr>
          <p:spPr>
            <a:xfrm>
              <a:off x="2673350" y="3140546"/>
              <a:ext cx="1743074" cy="838200"/>
            </a:xfrm>
            <a:prstGeom prst="rect">
              <a:avLst/>
            </a:prstGeom>
            <a:noFill/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ES" sz="1100" dirty="0">
                  <a:solidFill>
                    <a:schemeClr val="tx1"/>
                  </a:solidFill>
                  <a:latin typeface="Noto Sans"/>
                </a:rPr>
                <a:t>Permite ver todos los problemas sea o no de su ámbito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F1E713F-59F7-4C9B-8DED-CD9660B52BEF}"/>
                </a:ext>
              </a:extLst>
            </p:cNvPr>
            <p:cNvSpPr/>
            <p:nvPr/>
          </p:nvSpPr>
          <p:spPr>
            <a:xfrm>
              <a:off x="4752091" y="2419350"/>
              <a:ext cx="1743074" cy="838200"/>
            </a:xfrm>
            <a:prstGeom prst="rect">
              <a:avLst/>
            </a:prstGeom>
            <a:noFill/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ES" sz="1100" dirty="0">
                  <a:solidFill>
                    <a:schemeClr val="tx1"/>
                  </a:solidFill>
                  <a:latin typeface="Noto Sans"/>
                </a:rPr>
                <a:t>Permite ver los problemas asignados actuales o en modo histórico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B087CA59-E12E-4FBC-8053-1403F8C840D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03550" y="2838450"/>
              <a:ext cx="0" cy="302096"/>
            </a:xfrm>
            <a:prstGeom prst="straightConnector1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A1C61AD8-014F-4E8F-B53E-70496D42E08C}"/>
                </a:ext>
              </a:extLst>
            </p:cNvPr>
            <p:cNvCxnSpPr>
              <a:cxnSpLocks/>
            </p:cNvCxnSpPr>
            <p:nvPr/>
          </p:nvCxnSpPr>
          <p:spPr>
            <a:xfrm>
              <a:off x="3805959" y="2625725"/>
              <a:ext cx="946132" cy="0"/>
            </a:xfrm>
            <a:prstGeom prst="straightConnector1">
              <a:avLst/>
            </a:prstGeom>
            <a:ln>
              <a:solidFill>
                <a:schemeClr val="accent1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348073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43684C6-99D0-4854-9AB4-49030D23E3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261137"/>
            <a:ext cx="8615059" cy="387756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48B32A7-2806-4D6D-B036-E835E6433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latin typeface="Noto Sans"/>
              </a:rPr>
              <a:t>DECIDIR ABORDAR. ¿QUÉ OPCIONES TIENE DISPONIBLE EL </a:t>
            </a:r>
            <a:r>
              <a:rPr lang="es-ES" dirty="0" err="1">
                <a:latin typeface="Noto Sans"/>
              </a:rPr>
              <a:t>rgp</a:t>
            </a:r>
            <a:r>
              <a:rPr lang="es-ES" dirty="0">
                <a:latin typeface="Noto Sans"/>
              </a:rPr>
              <a:t>?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B9BF30B5-2C97-4CAF-93C4-8B961685FBF0}"/>
              </a:ext>
            </a:extLst>
          </p:cNvPr>
          <p:cNvSpPr/>
          <p:nvPr/>
        </p:nvSpPr>
        <p:spPr>
          <a:xfrm>
            <a:off x="838200" y="1364403"/>
            <a:ext cx="978534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El RGP recibe SIEMPRE una notificación.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Accede al problema con el listado “Problemas pendientes de que yo actúe” </a:t>
            </a:r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El RGP es el RESPONSABLE de que un problema se investigue y se intente resolver.</a:t>
            </a:r>
          </a:p>
          <a:p>
            <a:endParaRPr lang="es-ES" dirty="0"/>
          </a:p>
        </p:txBody>
      </p:sp>
      <p:sp>
        <p:nvSpPr>
          <p:cNvPr id="98" name="Slide Number Placeholder 97">
            <a:extLst>
              <a:ext uri="{FF2B5EF4-FFF2-40B4-BE49-F238E27FC236}">
                <a16:creationId xmlns:a16="http://schemas.microsoft.com/office/drawing/2014/main" id="{5842DA0E-ED6F-404A-BB69-74D137D2B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203E23-1B35-4510-9C1F-234B98FE4FAB}"/>
              </a:ext>
            </a:extLst>
          </p:cNvPr>
          <p:cNvSpPr/>
          <p:nvPr/>
        </p:nvSpPr>
        <p:spPr>
          <a:xfrm>
            <a:off x="10054237" y="2087880"/>
            <a:ext cx="1858724" cy="646986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100" b="1" dirty="0">
                <a:solidFill>
                  <a:schemeClr val="tx1"/>
                </a:solidFill>
                <a:latin typeface="Noto Sans"/>
              </a:rPr>
              <a:t>Suspender: </a:t>
            </a:r>
            <a:r>
              <a:rPr lang="es-ES" sz="1100" dirty="0">
                <a:solidFill>
                  <a:schemeClr val="tx1"/>
                </a:solidFill>
                <a:latin typeface="Noto Sans"/>
              </a:rPr>
              <a:t>el problema no es prioritario, coste vs. Beneficio. El RGP siempre lo puede recuperar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CE4CEDF-5419-4157-95AB-57FC183222E8}"/>
              </a:ext>
            </a:extLst>
          </p:cNvPr>
          <p:cNvSpPr/>
          <p:nvPr/>
        </p:nvSpPr>
        <p:spPr>
          <a:xfrm>
            <a:off x="10054237" y="2886676"/>
            <a:ext cx="1858724" cy="444241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100" b="1" dirty="0">
                <a:solidFill>
                  <a:schemeClr val="tx1"/>
                </a:solidFill>
                <a:latin typeface="Noto Sans"/>
              </a:rPr>
              <a:t>Cancelar: </a:t>
            </a:r>
            <a:r>
              <a:rPr lang="es-ES" sz="1100" dirty="0">
                <a:solidFill>
                  <a:schemeClr val="tx1"/>
                </a:solidFill>
                <a:latin typeface="Noto Sans"/>
              </a:rPr>
              <a:t>el problema no aplica. Es un estado final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270108D-B121-42B5-B466-69F1D2EC022A}"/>
              </a:ext>
            </a:extLst>
          </p:cNvPr>
          <p:cNvSpPr/>
          <p:nvPr/>
        </p:nvSpPr>
        <p:spPr>
          <a:xfrm>
            <a:off x="10054237" y="3469964"/>
            <a:ext cx="1858724" cy="1034506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100" b="1" dirty="0">
                <a:solidFill>
                  <a:schemeClr val="tx1"/>
                </a:solidFill>
                <a:latin typeface="Noto Sans"/>
              </a:rPr>
              <a:t>Escalar: </a:t>
            </a:r>
            <a:r>
              <a:rPr lang="es-ES" sz="1100" dirty="0">
                <a:solidFill>
                  <a:schemeClr val="tx1"/>
                </a:solidFill>
                <a:latin typeface="Noto Sans"/>
              </a:rPr>
              <a:t>El problema hay que abordarlo, es decir, es necesario investigar el porqué e intentar su resolución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373F9EE-1298-4E7F-807C-F1FCD29A53AA}"/>
              </a:ext>
            </a:extLst>
          </p:cNvPr>
          <p:cNvSpPr/>
          <p:nvPr/>
        </p:nvSpPr>
        <p:spPr>
          <a:xfrm>
            <a:off x="9833369" y="1456819"/>
            <a:ext cx="23004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/>
              <a:t>Las opciones principales que tiene son</a:t>
            </a:r>
          </a:p>
          <a:p>
            <a:endParaRPr lang="es-ES" sz="12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D3193C5-BEEA-477F-874A-93CEDE99364B}"/>
              </a:ext>
            </a:extLst>
          </p:cNvPr>
          <p:cNvSpPr/>
          <p:nvPr/>
        </p:nvSpPr>
        <p:spPr>
          <a:xfrm>
            <a:off x="9934324" y="4687137"/>
            <a:ext cx="23004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/>
              <a:t>Además puede (como otras opciones principales)</a:t>
            </a:r>
          </a:p>
          <a:p>
            <a:endParaRPr lang="es-ES" sz="12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74AEFE8-C909-444B-8B92-F16B051BB7A1}"/>
              </a:ext>
            </a:extLst>
          </p:cNvPr>
          <p:cNvSpPr/>
          <p:nvPr/>
        </p:nvSpPr>
        <p:spPr>
          <a:xfrm>
            <a:off x="10000897" y="5170104"/>
            <a:ext cx="1858724" cy="64698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100" b="1" dirty="0">
                <a:solidFill>
                  <a:schemeClr val="tx1"/>
                </a:solidFill>
                <a:latin typeface="Noto Sans"/>
              </a:rPr>
              <a:t>Cambiar causa raíz: </a:t>
            </a:r>
            <a:r>
              <a:rPr lang="es-ES" sz="1100" dirty="0">
                <a:solidFill>
                  <a:schemeClr val="tx1"/>
                </a:solidFill>
                <a:latin typeface="Noto Sans"/>
              </a:rPr>
              <a:t>Cambia el CI y por tanto la responsabilidad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BF4A2A8-9EDE-447E-9D17-D4CB19FA27E0}"/>
              </a:ext>
            </a:extLst>
          </p:cNvPr>
          <p:cNvSpPr/>
          <p:nvPr/>
        </p:nvSpPr>
        <p:spPr>
          <a:xfrm>
            <a:off x="9996456" y="5956137"/>
            <a:ext cx="1858724" cy="64698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1100" b="1" dirty="0">
                <a:solidFill>
                  <a:schemeClr val="tx1"/>
                </a:solidFill>
                <a:latin typeface="Noto Sans"/>
              </a:rPr>
              <a:t>Modificar problema: </a:t>
            </a:r>
            <a:r>
              <a:rPr lang="es-ES" sz="1100" dirty="0">
                <a:solidFill>
                  <a:schemeClr val="tx1"/>
                </a:solidFill>
                <a:latin typeface="Noto Sans"/>
              </a:rPr>
              <a:t>Cambia la prioridad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650731E-ACC5-4A4A-9F57-A188325E1846}"/>
              </a:ext>
            </a:extLst>
          </p:cNvPr>
          <p:cNvGrpSpPr/>
          <p:nvPr/>
        </p:nvGrpSpPr>
        <p:grpSpPr>
          <a:xfrm>
            <a:off x="6057900" y="3032760"/>
            <a:ext cx="617220" cy="1029435"/>
            <a:chOff x="6312817" y="2887246"/>
            <a:chExt cx="604414" cy="108350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51EA921-E4C7-4D2A-872A-71C1425E145A}"/>
                </a:ext>
              </a:extLst>
            </p:cNvPr>
            <p:cNvSpPr/>
            <p:nvPr/>
          </p:nvSpPr>
          <p:spPr>
            <a:xfrm>
              <a:off x="6312817" y="3262337"/>
              <a:ext cx="308963" cy="76200"/>
            </a:xfrm>
            <a:prstGeom prst="rect">
              <a:avLst/>
            </a:prstGeom>
            <a:noFill/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s-ES" sz="1100" dirty="0">
                <a:solidFill>
                  <a:schemeClr val="tx1"/>
                </a:solidFill>
                <a:latin typeface="Noto Sans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F36D8BC-C72E-4414-AE2D-3E02F2DF929F}"/>
                </a:ext>
              </a:extLst>
            </p:cNvPr>
            <p:cNvSpPr/>
            <p:nvPr/>
          </p:nvSpPr>
          <p:spPr>
            <a:xfrm>
              <a:off x="6312817" y="2986876"/>
              <a:ext cx="514703" cy="76200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s-ES" sz="1100" dirty="0">
                <a:solidFill>
                  <a:schemeClr val="tx1"/>
                </a:solidFill>
                <a:latin typeface="Noto Sans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536AAC9-7169-4ED0-AE71-ACAD3402FFF1}"/>
                </a:ext>
              </a:extLst>
            </p:cNvPr>
            <p:cNvSpPr/>
            <p:nvPr/>
          </p:nvSpPr>
          <p:spPr>
            <a:xfrm>
              <a:off x="6312817" y="3086506"/>
              <a:ext cx="308963" cy="76200"/>
            </a:xfrm>
            <a:prstGeom prst="rect">
              <a:avLst/>
            </a:pr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s-ES" sz="1100" dirty="0">
                <a:solidFill>
                  <a:schemeClr val="tx1"/>
                </a:solidFill>
                <a:latin typeface="Noto Sans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7F77461-7C9C-44E2-8B77-927EA11A5A3E}"/>
                </a:ext>
              </a:extLst>
            </p:cNvPr>
            <p:cNvSpPr/>
            <p:nvPr/>
          </p:nvSpPr>
          <p:spPr>
            <a:xfrm>
              <a:off x="6312817" y="2887246"/>
              <a:ext cx="590903" cy="76200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s-ES" sz="1100" dirty="0">
                <a:solidFill>
                  <a:schemeClr val="tx1"/>
                </a:solidFill>
                <a:latin typeface="Noto Sans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40BB8BD-AB1E-43F8-9D6D-040E1715EA90}"/>
                </a:ext>
              </a:extLst>
            </p:cNvPr>
            <p:cNvSpPr/>
            <p:nvPr/>
          </p:nvSpPr>
          <p:spPr>
            <a:xfrm>
              <a:off x="6326328" y="3894555"/>
              <a:ext cx="590903" cy="76200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s-ES" sz="1100" dirty="0">
                <a:solidFill>
                  <a:schemeClr val="tx1"/>
                </a:solidFill>
                <a:latin typeface="Noto Sans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491D03E5-F9D5-4E9B-8FFC-56F00718FB64}"/>
              </a:ext>
            </a:extLst>
          </p:cNvPr>
          <p:cNvSpPr/>
          <p:nvPr/>
        </p:nvSpPr>
        <p:spPr>
          <a:xfrm>
            <a:off x="581192" y="6209301"/>
            <a:ext cx="8615059" cy="526915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Graphic 5" descr="Exclamation mark">
            <a:extLst>
              <a:ext uri="{FF2B5EF4-FFF2-40B4-BE49-F238E27FC236}">
                <a16:creationId xmlns:a16="http://schemas.microsoft.com/office/drawing/2014/main" id="{A9A701A8-8C1E-453C-80DE-48F6E2166C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90922" y="6279904"/>
            <a:ext cx="526915" cy="52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6598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48B32A7-2806-4D6D-B036-E835E6433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latin typeface="Noto Sans"/>
              </a:rPr>
              <a:t>Convocar KICK-OFF: el </a:t>
            </a:r>
            <a:r>
              <a:rPr lang="es-ES" dirty="0" err="1">
                <a:latin typeface="Noto Sans"/>
              </a:rPr>
              <a:t>rgp</a:t>
            </a:r>
            <a:r>
              <a:rPr lang="es-ES" dirty="0">
                <a:latin typeface="Noto Sans"/>
              </a:rPr>
              <a:t> ha decidido que se trate el problema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B9BF30B5-2C97-4CAF-93C4-8B961685FBF0}"/>
              </a:ext>
            </a:extLst>
          </p:cNvPr>
          <p:cNvSpPr/>
          <p:nvPr/>
        </p:nvSpPr>
        <p:spPr>
          <a:xfrm>
            <a:off x="838200" y="1364403"/>
            <a:ext cx="9785349" cy="9510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El RGP ha decidido que se deber abordar, por lo que tendrá que organizar la forma en que la resolución se debe llevar a cabo.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Puede ocurrir que la resolución del problema se circunscriba al ámbito de competencia de un único resolutor. En ese caso lo asignará a este y le comunicará de la manera que tengan acordada que el problema se debe investigar. Por ejemplo, a través de reuniones de periódicas de operación del servicio.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Puede ocurrir que el problema sea multidisciplinar y necesite de varios resolutores para afrontarlo. En este caso se convocará una reunión ad hoc específica para iniciar ese problema. A esta reunión deberán asistir tantos los resolutores responsables del mantenimiento de las aplicaciones como de plataformas afectadas, así como sus responsables y el GP. De esta reunión deberá salir un plan de trabajo acordado entre todas las partes. Esta reunión la convocará siempre el GP.</a:t>
            </a:r>
          </a:p>
          <a:p>
            <a:endParaRPr lang="es-ES" dirty="0"/>
          </a:p>
          <a:p>
            <a:r>
              <a:rPr lang="es-ES" dirty="0"/>
              <a:t>Al final de esta actividad: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El problema </a:t>
            </a:r>
            <a:r>
              <a:rPr lang="es-ES" b="1" dirty="0"/>
              <a:t>quedará siempre asignado a un PROVEEDOR</a:t>
            </a:r>
            <a:r>
              <a:rPr lang="es-ES" dirty="0"/>
              <a:t>.  Es decir el RGP ESCALA al resolutor apropiado.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Nunca un problema que se esté tratando puede estar asignado en estado ABIERTO a un RGP.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Si un problema es multidisciplinar, siempre queda asignado al que lleva el peso de la investigación.</a:t>
            </a:r>
          </a:p>
          <a:p>
            <a:endParaRPr lang="es-ES" dirty="0">
              <a:solidFill>
                <a:srgbClr val="FF0000"/>
              </a:solidFill>
            </a:endParaRPr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r>
              <a:rPr lang="es-ES" dirty="0">
                <a:solidFill>
                  <a:srgbClr val="FF0000"/>
                </a:solidFill>
              </a:rPr>
              <a:t>EL RGP es el RESPONSABLE de que un problema se investigue y se intente resolver.</a:t>
            </a:r>
          </a:p>
          <a:p>
            <a:endParaRPr lang="es-ES" dirty="0"/>
          </a:p>
        </p:txBody>
      </p:sp>
      <p:sp>
        <p:nvSpPr>
          <p:cNvPr id="98" name="Slide Number Placeholder 97">
            <a:extLst>
              <a:ext uri="{FF2B5EF4-FFF2-40B4-BE49-F238E27FC236}">
                <a16:creationId xmlns:a16="http://schemas.microsoft.com/office/drawing/2014/main" id="{5842DA0E-ED6F-404A-BB69-74D137D2B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FF5E190-FE40-4A9B-90E1-D5C138261B50}"/>
              </a:ext>
            </a:extLst>
          </p:cNvPr>
          <p:cNvSpPr/>
          <p:nvPr/>
        </p:nvSpPr>
        <p:spPr>
          <a:xfrm>
            <a:off x="531197" y="4617720"/>
            <a:ext cx="10772608" cy="2011680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Graphic 5" descr="Exclamation mark">
            <a:extLst>
              <a:ext uri="{FF2B5EF4-FFF2-40B4-BE49-F238E27FC236}">
                <a16:creationId xmlns:a16="http://schemas.microsoft.com/office/drawing/2014/main" id="{7FEA3E0B-E267-42C7-9016-EF4C81C0B2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6275" y="4703718"/>
            <a:ext cx="526915" cy="493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294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48B32A7-2806-4D6D-B036-E835E6433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>
                <a:latin typeface="Noto Sans"/>
              </a:rPr>
              <a:t>INVESTIGAR: el proveedor intenta encontrar la causa del problema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B9BF30B5-2C97-4CAF-93C4-8B961685FBF0}"/>
              </a:ext>
            </a:extLst>
          </p:cNvPr>
          <p:cNvSpPr/>
          <p:nvPr/>
        </p:nvSpPr>
        <p:spPr>
          <a:xfrm>
            <a:off x="838200" y="1364403"/>
            <a:ext cx="9785349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/>
              <a:t>El proveedor recibe SIEMPRE una notificación.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/>
              <a:t>Accede al problema con el listado “Problemas pendientes de que yo actúe”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</p:txBody>
      </p:sp>
      <p:sp>
        <p:nvSpPr>
          <p:cNvPr id="98" name="Slide Number Placeholder 97">
            <a:extLst>
              <a:ext uri="{FF2B5EF4-FFF2-40B4-BE49-F238E27FC236}">
                <a16:creationId xmlns:a16="http://schemas.microsoft.com/office/drawing/2014/main" id="{5842DA0E-ED6F-404A-BB69-74D137D2B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373F9EE-1298-4E7F-807C-F1FCD29A53AA}"/>
              </a:ext>
            </a:extLst>
          </p:cNvPr>
          <p:cNvSpPr/>
          <p:nvPr/>
        </p:nvSpPr>
        <p:spPr>
          <a:xfrm>
            <a:off x="838200" y="1992765"/>
            <a:ext cx="997784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/>
              <a:t>Las opciones principales que tiene son:</a:t>
            </a:r>
          </a:p>
          <a:p>
            <a:endParaRPr lang="es-E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/>
              <a:t>Actuar&gt; Continuar actuando. Para realizar los comentarios que estime necesarios. El problema debe estar siempre actualizado. Al </a:t>
            </a:r>
            <a:r>
              <a:rPr lang="es-ES" sz="1200"/>
              <a:t>menos mensualmente.</a:t>
            </a:r>
            <a:endParaRPr lang="es-E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/>
              <a:t>Actuar&gt; Escalar.  Puede escalar TAMBIÉN a otra OF sin necesidad de escalar previamente al RGP. Llega notificación a RGP y proveedor.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200" dirty="0"/>
              <a:t>Actuar&gt; Resolver. Resolver una vez esté identificada la causa subyacente del problema.</a:t>
            </a:r>
          </a:p>
          <a:p>
            <a:endParaRPr lang="es-ES" sz="1200" dirty="0"/>
          </a:p>
          <a:p>
            <a:endParaRPr lang="es-ES" sz="1200" dirty="0"/>
          </a:p>
          <a:p>
            <a:pPr marL="171450" indent="-171450">
              <a:buFontTx/>
              <a:buChar char="-"/>
            </a:pPr>
            <a:endParaRPr lang="es-ES" sz="1200" dirty="0"/>
          </a:p>
          <a:p>
            <a:pPr marL="171450" indent="-171450">
              <a:buFontTx/>
              <a:buChar char="-"/>
            </a:pPr>
            <a:endParaRPr lang="es-ES" sz="1200" dirty="0"/>
          </a:p>
          <a:p>
            <a:endParaRPr lang="es-ES" sz="12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B42E352-5591-494B-A97E-49CB6EC9ACE4}"/>
              </a:ext>
            </a:extLst>
          </p:cNvPr>
          <p:cNvGrpSpPr/>
          <p:nvPr/>
        </p:nvGrpSpPr>
        <p:grpSpPr>
          <a:xfrm>
            <a:off x="889383" y="3508562"/>
            <a:ext cx="4697139" cy="2708242"/>
            <a:chOff x="1441945" y="4016880"/>
            <a:chExt cx="4697139" cy="270824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02E0335-B1D2-4D32-935A-CD50D84C28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21071"/>
            <a:stretch/>
          </p:blipFill>
          <p:spPr>
            <a:xfrm>
              <a:off x="1441945" y="4016880"/>
              <a:ext cx="4697139" cy="2708242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246F345-B799-4C46-AA76-5E21EF16D5BD}"/>
                </a:ext>
              </a:extLst>
            </p:cNvPr>
            <p:cNvSpPr/>
            <p:nvPr/>
          </p:nvSpPr>
          <p:spPr>
            <a:xfrm>
              <a:off x="5075343" y="4589989"/>
              <a:ext cx="228600" cy="45719"/>
            </a:xfrm>
            <a:prstGeom prst="rect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943C4F7-EC5C-4E72-AB73-6716AD17262B}"/>
                </a:ext>
              </a:extLst>
            </p:cNvPr>
            <p:cNvSpPr/>
            <p:nvPr/>
          </p:nvSpPr>
          <p:spPr>
            <a:xfrm>
              <a:off x="5062643" y="4654503"/>
              <a:ext cx="228600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1F8BF847-E5EF-4DCA-8D9A-5464D65CDE87}"/>
              </a:ext>
            </a:extLst>
          </p:cNvPr>
          <p:cNvSpPr/>
          <p:nvPr/>
        </p:nvSpPr>
        <p:spPr>
          <a:xfrm>
            <a:off x="889382" y="2310194"/>
            <a:ext cx="9977845" cy="818584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63ED25-F79C-4987-AE62-B6BB64883A5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679" b="7290"/>
          <a:stretch/>
        </p:blipFill>
        <p:spPr>
          <a:xfrm>
            <a:off x="6187229" y="3334173"/>
            <a:ext cx="4680000" cy="3257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849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48B32A7-2806-4D6D-B036-E835E6433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>
                <a:latin typeface="Noto Sans"/>
              </a:rPr>
              <a:t>INVESTIGAR: asociar incidencias</a:t>
            </a:r>
          </a:p>
        </p:txBody>
      </p:sp>
      <p:sp>
        <p:nvSpPr>
          <p:cNvPr id="98" name="Slide Number Placeholder 97">
            <a:extLst>
              <a:ext uri="{FF2B5EF4-FFF2-40B4-BE49-F238E27FC236}">
                <a16:creationId xmlns:a16="http://schemas.microsoft.com/office/drawing/2014/main" id="{5842DA0E-ED6F-404A-BB69-74D137D2B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62F1CF2-3E50-4E7D-9585-F82EE887FAF1}"/>
              </a:ext>
            </a:extLst>
          </p:cNvPr>
          <p:cNvSpPr/>
          <p:nvPr/>
        </p:nvSpPr>
        <p:spPr>
          <a:xfrm>
            <a:off x="838200" y="1364403"/>
            <a:ext cx="978534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Desde el listado de solicitudes, podemos relacionar una incidencia a un problema.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539AE2-6F65-4454-8796-B064B52378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0700" y="2449246"/>
            <a:ext cx="7200000" cy="2939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071575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1F078572EF294889E76BE632A6CCF6" ma:contentTypeVersion="13" ma:contentTypeDescription="Create a new document." ma:contentTypeScope="" ma:versionID="06768549d016a3912620d7d9526bd4d8">
  <xsd:schema xmlns:xsd="http://www.w3.org/2001/XMLSchema" xmlns:xs="http://www.w3.org/2001/XMLSchema" xmlns:p="http://schemas.microsoft.com/office/2006/metadata/properties" xmlns:ns3="c7b6b7ea-5f7e-49f8-bcb7-4edd75a8c80b" xmlns:ns4="477be8dc-ce86-442b-a707-cdc5350c6769" targetNamespace="http://schemas.microsoft.com/office/2006/metadata/properties" ma:root="true" ma:fieldsID="67db04a3c61853c6e7fbbde9cd57beba" ns3:_="" ns4:_="">
    <xsd:import namespace="c7b6b7ea-5f7e-49f8-bcb7-4edd75a8c80b"/>
    <xsd:import namespace="477be8dc-ce86-442b-a707-cdc5350c676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b6b7ea-5f7e-49f8-bcb7-4edd75a8c80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7be8dc-ce86-442b-a707-cdc5350c6769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A81249F-9505-4E79-8E5C-361751BB786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7b6b7ea-5f7e-49f8-bcb7-4edd75a8c80b"/>
    <ds:schemaRef ds:uri="477be8dc-ce86-442b-a707-cdc5350c676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E948213-9C6B-4B86-9E57-F14FE74C386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448EC40-634B-4C58-A68D-951AD656136E}">
  <ds:schemaRefs>
    <ds:schemaRef ds:uri="http://schemas.microsoft.com/office/2006/metadata/properties"/>
    <ds:schemaRef ds:uri="http://schemas.microsoft.com/office/2006/documentManagement/types"/>
    <ds:schemaRef ds:uri="http://www.w3.org/XML/1998/namespace"/>
    <ds:schemaRef ds:uri="477be8dc-ce86-442b-a707-cdc5350c6769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c7b6b7ea-5f7e-49f8-bcb7-4edd75a8c80b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13373</TotalTime>
  <Words>1911</Words>
  <Application>Microsoft Office PowerPoint</Application>
  <PresentationFormat>Widescreen</PresentationFormat>
  <Paragraphs>327</Paragraphs>
  <Slides>18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Gill Sans MT</vt:lpstr>
      <vt:lpstr>Noto Sans</vt:lpstr>
      <vt:lpstr>Wingdings</vt:lpstr>
      <vt:lpstr>Wingdings 2</vt:lpstr>
      <vt:lpstr>Dividend</vt:lpstr>
      <vt:lpstr>Área de servicios al usuario y gestión tic</vt:lpstr>
      <vt:lpstr>FLUJO</vt:lpstr>
      <vt:lpstr>Registrar: el solicitante registra el problema</vt:lpstr>
      <vt:lpstr>REVISAr: EL gp revisa EL PROBLEMA</vt:lpstr>
      <vt:lpstr>GESTIÓN DE LOS PROBLEMAS: nueva web técnica</vt:lpstr>
      <vt:lpstr>DECIDIR ABORDAR. ¿QUÉ OPCIONES TIENE DISPONIBLE EL rgp?</vt:lpstr>
      <vt:lpstr>Convocar KICK-OFF: el rgp ha decidido que se trate el problema</vt:lpstr>
      <vt:lpstr>INVESTIGAR: el proveedor intenta encontrar la causa del problema</vt:lpstr>
      <vt:lpstr>INVESTIGAR: asociar incidencias</vt:lpstr>
      <vt:lpstr>INVESTIGAR: Error conocido</vt:lpstr>
      <vt:lpstr>INVESTIGAR: Error conocido ii</vt:lpstr>
      <vt:lpstr>RESOLVER: ¿qué opciones tiene el proveedor? ¿Y EL RGP?</vt:lpstr>
      <vt:lpstr>Confirmación de cierre: ¿QUÉ OPCIONES TIENE EL RGP?</vt:lpstr>
      <vt:lpstr>buenas prÁcticas </vt:lpstr>
      <vt:lpstr>buenas prÁcticas </vt:lpstr>
      <vt:lpstr>Fuentes de información</vt:lpstr>
      <vt:lpstr>CONTACTOS</vt:lpstr>
      <vt:lpstr>REVISIONES SUGERIDAS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Servicios de soporte y mantenimiento horizontales</dc:title>
  <dc:creator>Del Arco, Javier</dc:creator>
  <cp:lastModifiedBy>Garcia Lanzas, Eva</cp:lastModifiedBy>
  <cp:revision>148</cp:revision>
  <dcterms:created xsi:type="dcterms:W3CDTF">2019-08-21T07:12:47Z</dcterms:created>
  <dcterms:modified xsi:type="dcterms:W3CDTF">2021-02-10T15:53:07Z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0x010100B11F078572EF294889E76BE632A6CCF6</vt:lpwstr>
  </property>
</Properties>
</file>