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43.xml" ContentType="application/vnd.openxmlformats-officedocument.presentationml.slide+xml"/>
  <Override PartName="/ppt/presentation.xml" ContentType="application/vnd.openxmlformats-officedocument.presentationml.presentation.main+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8.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1.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8.xml" ContentType="application/vnd.openxmlformats-officedocument.presentationml.slide+xml"/>
  <Override PartName="/ppt/slides/slide30.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Masters/slideMaster3.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Masters/slideMaster2.xml" ContentType="application/vnd.openxmlformats-officedocument.presentationml.slideMaster+xml"/>
  <Override PartName="/ppt/slideLayouts/slideLayout13.xml" ContentType="application/vnd.openxmlformats-officedocument.presentationml.slideLayout+xml"/>
  <Override PartName="/ppt/slideMasters/slideMaster4.xml" ContentType="application/vnd.openxmlformats-officedocument.presentationml.slideMaster+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theme/theme6.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 id="2147483665" r:id="rId3"/>
    <p:sldMasterId id="2147483690" r:id="rId4"/>
  </p:sldMasterIdLst>
  <p:notesMasterIdLst>
    <p:notesMasterId r:id="rId48"/>
  </p:notesMasterIdLst>
  <p:handoutMasterIdLst>
    <p:handoutMasterId r:id="rId49"/>
  </p:handoutMasterIdLst>
  <p:sldIdLst>
    <p:sldId id="354" r:id="rId5"/>
    <p:sldId id="323" r:id="rId6"/>
    <p:sldId id="324" r:id="rId7"/>
    <p:sldId id="325" r:id="rId8"/>
    <p:sldId id="326" r:id="rId9"/>
    <p:sldId id="327" r:id="rId10"/>
    <p:sldId id="328" r:id="rId11"/>
    <p:sldId id="329" r:id="rId12"/>
    <p:sldId id="330" r:id="rId13"/>
    <p:sldId id="331" r:id="rId14"/>
    <p:sldId id="263" r:id="rId15"/>
    <p:sldId id="273" r:id="rId16"/>
    <p:sldId id="332" r:id="rId17"/>
    <p:sldId id="333" r:id="rId18"/>
    <p:sldId id="334" r:id="rId19"/>
    <p:sldId id="335" r:id="rId20"/>
    <p:sldId id="336" r:id="rId21"/>
    <p:sldId id="337" r:id="rId22"/>
    <p:sldId id="264" r:id="rId23"/>
    <p:sldId id="272" r:id="rId24"/>
    <p:sldId id="338" r:id="rId25"/>
    <p:sldId id="339" r:id="rId26"/>
    <p:sldId id="341" r:id="rId27"/>
    <p:sldId id="266" r:id="rId28"/>
    <p:sldId id="274" r:id="rId29"/>
    <p:sldId id="342" r:id="rId30"/>
    <p:sldId id="340" r:id="rId31"/>
    <p:sldId id="343" r:id="rId32"/>
    <p:sldId id="344" r:id="rId33"/>
    <p:sldId id="346" r:id="rId34"/>
    <p:sldId id="348" r:id="rId35"/>
    <p:sldId id="270" r:id="rId36"/>
    <p:sldId id="276" r:id="rId37"/>
    <p:sldId id="349" r:id="rId38"/>
    <p:sldId id="350" r:id="rId39"/>
    <p:sldId id="351" r:id="rId40"/>
    <p:sldId id="352" r:id="rId41"/>
    <p:sldId id="353" r:id="rId42"/>
    <p:sldId id="268" r:id="rId43"/>
    <p:sldId id="271" r:id="rId44"/>
    <p:sldId id="347" r:id="rId45"/>
    <p:sldId id="269" r:id="rId46"/>
    <p:sldId id="355"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040" userDrawn="1">
          <p15:clr>
            <a:srgbClr val="A4A3A4"/>
          </p15:clr>
        </p15:guide>
        <p15:guide id="3" pos="2640" userDrawn="1">
          <p15:clr>
            <a:srgbClr val="A4A3A4"/>
          </p15:clr>
        </p15:guide>
        <p15:guide id="4"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E6E1"/>
    <a:srgbClr val="FFCCCC"/>
    <a:srgbClr val="D8D8D8"/>
    <a:srgbClr val="FFFFFF"/>
    <a:srgbClr val="2800FF"/>
    <a:srgbClr val="00BAFF"/>
    <a:srgbClr val="00FF7D"/>
    <a:srgbClr val="00F3FF"/>
    <a:srgbClr val="FFB600"/>
    <a:srgbClr val="FFEA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5108" autoAdjust="0"/>
  </p:normalViewPr>
  <p:slideViewPr>
    <p:cSldViewPr>
      <p:cViewPr varScale="1">
        <p:scale>
          <a:sx n="81" d="100"/>
          <a:sy n="81" d="100"/>
        </p:scale>
        <p:origin x="62" y="571"/>
      </p:cViewPr>
      <p:guideLst>
        <p:guide pos="5040"/>
        <p:guide pos="2640"/>
        <p:guide orient="horz" pos="216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50" d="100"/>
          <a:sy n="50" d="100"/>
        </p:scale>
        <p:origin x="2574" y="1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openxmlformats.org/officeDocument/2006/relationships/customXml" Target="../customXml/item2.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customXml" Target="../customXml/item3.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BD7333-DD87-4773-BED3-E2892A4094EE}" type="datetimeFigureOut">
              <a:rPr lang="en-US" smtClean="0"/>
              <a:t>9/19/2018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A0E21C-7E3E-40C1-A5B4-152F0F11E190}" type="slidenum">
              <a:rPr lang="en-US" smtClean="0"/>
              <a:t>‹#›</a:t>
            </a:fld>
            <a:endParaRPr lang="en-US" dirty="0"/>
          </a:p>
        </p:txBody>
      </p:sp>
    </p:spTree>
    <p:extLst>
      <p:ext uri="{BB962C8B-B14F-4D97-AF65-F5344CB8AC3E}">
        <p14:creationId xmlns:p14="http://schemas.microsoft.com/office/powerpoint/2010/main" val="1635044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D084F-DC83-4EB0-8CED-52E9AA3ECA1C}" type="datetimeFigureOut">
              <a:rPr lang="en-US" smtClean="0"/>
              <a:t>9/19/2018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157E0A-F321-48DC-AF94-681D4DCF344D}" type="slidenum">
              <a:rPr lang="en-US" smtClean="0"/>
              <a:t>‹#›</a:t>
            </a:fld>
            <a:endParaRPr lang="en-US" dirty="0"/>
          </a:p>
        </p:txBody>
      </p:sp>
    </p:spTree>
    <p:extLst>
      <p:ext uri="{BB962C8B-B14F-4D97-AF65-F5344CB8AC3E}">
        <p14:creationId xmlns:p14="http://schemas.microsoft.com/office/powerpoint/2010/main" val="3796904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572500" cy="3086100"/>
          </a:xfrm>
        </p:spPr>
        <p:txBody>
          <a:bodyPr tIns="0" anchor="t" anchorCtr="0">
            <a:noAutofit/>
          </a:bodyPr>
          <a:lstStyle>
            <a:lvl1pPr algn="l">
              <a:lnSpc>
                <a:spcPct val="70000"/>
              </a:lnSpc>
              <a:defRPr sz="8000">
                <a:solidFill>
                  <a:schemeClr val="tx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tx1"/>
                </a:solidFill>
                <a:latin typeface="Arial Black" panose="020B0A04020102020204" pitchFamily="34" charset="0"/>
              </a:defRPr>
            </a:lvl1pPr>
            <a:lvl2pPr marL="55561" indent="0">
              <a:lnSpc>
                <a:spcPct val="80000"/>
              </a:lnSpc>
              <a:spcAft>
                <a:spcPts val="0"/>
              </a:spcAft>
              <a:defRPr sz="2400" b="0" cap="all" baseline="0">
                <a:solidFill>
                  <a:schemeClr val="tx1"/>
                </a:solidFill>
                <a:latin typeface="Arial Black" panose="020B0A04020102020204" pitchFamily="34" charset="0"/>
              </a:defRPr>
            </a:lvl2pPr>
            <a:lvl3pPr marL="55561" indent="0">
              <a:lnSpc>
                <a:spcPct val="80000"/>
              </a:lnSpc>
              <a:spcAft>
                <a:spcPts val="0"/>
              </a:spcAft>
              <a:defRPr sz="1800" b="0" cap="all" baseline="0">
                <a:solidFill>
                  <a:schemeClr val="tx1"/>
                </a:solidFill>
                <a:latin typeface="Arial Black" panose="020B0A04020102020204" pitchFamily="34" charset="0"/>
              </a:defRPr>
            </a:lvl3pPr>
            <a:lvl4pPr marL="55561" indent="0">
              <a:lnSpc>
                <a:spcPct val="80000"/>
              </a:lnSpc>
              <a:buNone/>
              <a:defRPr sz="1800" b="0" cap="all" baseline="0">
                <a:solidFill>
                  <a:schemeClr val="tx1"/>
                </a:solidFill>
                <a:latin typeface="Arial Black" panose="020B0A04020102020204" pitchFamily="34" charset="0"/>
              </a:defRPr>
            </a:lvl4pPr>
            <a:lvl5pPr marL="55561" indent="0">
              <a:lnSpc>
                <a:spcPct val="80000"/>
              </a:lnSpc>
              <a:buNone/>
              <a:defRPr sz="1800" b="0" cap="all" baseline="0">
                <a:solidFill>
                  <a:schemeClr val="tx1"/>
                </a:solidFill>
                <a:latin typeface="Arial Black" panose="020B0A04020102020204" pitchFamily="34" charset="0"/>
              </a:defRPr>
            </a:lvl5pPr>
            <a:lvl6pPr marL="339717" indent="0">
              <a:buNone/>
              <a:defRPr/>
            </a:lvl6pPr>
            <a:lvl7pPr>
              <a:defRPr/>
            </a:lvl7pPr>
            <a:lvl8pPr>
              <a:defRPr/>
            </a:lvl8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hasCustomPrompt="1"/>
          </p:nvPr>
        </p:nvSpPr>
        <p:spPr>
          <a:xfrm>
            <a:off x="8953500" y="266700"/>
            <a:ext cx="2857501" cy="6438900"/>
          </a:xfrm>
        </p:spPr>
        <p:txBody>
          <a:bodyPr/>
          <a:lstStyle>
            <a:lvl1pPr marL="0" indent="0">
              <a:defRPr sz="2800" b="0">
                <a:solidFill>
                  <a:schemeClr val="tx1"/>
                </a:solidFill>
                <a:latin typeface="Arial Black" panose="020B0A04020102020204" pitchFamily="34" charset="0"/>
              </a:defRPr>
            </a:lvl1pPr>
            <a:lvl2pPr marL="0" indent="0">
              <a:spcAft>
                <a:spcPts val="0"/>
              </a:spcAft>
              <a:defRPr sz="2200">
                <a:solidFill>
                  <a:schemeClr val="tx1"/>
                </a:solidFill>
                <a:latin typeface="Arial" panose="020B0604020202020204" pitchFamily="34" charset="0"/>
                <a:cs typeface="Arial" panose="020B0604020202020204" pitchFamily="34" charset="0"/>
              </a:defRPr>
            </a:lvl2pPr>
            <a:lvl3pPr marL="0" indent="0">
              <a:lnSpc>
                <a:spcPct val="110000"/>
              </a:lnSpc>
              <a:spcAft>
                <a:spcPts val="600"/>
              </a:spcAft>
              <a:buFont typeface="Arial" panose="020B0604020202020204" pitchFamily="34" charset="0"/>
              <a:buNone/>
              <a:defRPr sz="1800">
                <a:solidFill>
                  <a:schemeClr val="tx1"/>
                </a:solidFill>
                <a:latin typeface="Arial" panose="020B0604020202020204" pitchFamily="34" charset="0"/>
                <a:cs typeface="Arial" panose="020B0604020202020204" pitchFamily="34" charset="0"/>
              </a:defRPr>
            </a:lvl3pPr>
            <a:lvl4pPr marL="0" indent="0">
              <a:lnSpc>
                <a:spcPct val="110000"/>
              </a:lnSpc>
              <a:spcBef>
                <a:spcPts val="0"/>
              </a:spcBef>
              <a:buNone/>
              <a:defRPr sz="1400">
                <a:solidFill>
                  <a:schemeClr val="tx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tx1"/>
                </a:solidFill>
              </a:defRPr>
            </a:lvl5pPr>
            <a:lvl6pPr marL="344479" indent="-173034">
              <a:buFont typeface="Graphik" panose="020B0503030202060203" pitchFamily="34" charset="0"/>
              <a:buChar char="–"/>
              <a:defRPr sz="1600">
                <a:solidFill>
                  <a:schemeClr val="tx1"/>
                </a:solidFill>
              </a:defRPr>
            </a:lvl6pPr>
            <a:lvl7pPr marL="0" indent="0">
              <a:defRPr sz="1400" b="1">
                <a:solidFill>
                  <a:schemeClr val="tx1"/>
                </a:solidFill>
                <a:latin typeface="+mj-lt"/>
              </a:defRPr>
            </a:lvl7pPr>
            <a:lvl8pPr marL="0" indent="0">
              <a:defRPr sz="1400" baseline="0">
                <a:solidFill>
                  <a:schemeClr val="tx1"/>
                </a:solidFill>
                <a:latin typeface="+mn-lt"/>
              </a:defRPr>
            </a:lvl8pPr>
            <a:lvl9pPr marL="0" indent="0">
              <a:lnSpc>
                <a:spcPct val="100000"/>
              </a:lnSpc>
              <a:spcAft>
                <a:spcPts val="800"/>
              </a:spcAft>
              <a:defRPr sz="1400">
                <a:solidFill>
                  <a:schemeClr val="tx1"/>
                </a:solidFill>
                <a:latin typeface="+mn-lt"/>
              </a:defRPr>
            </a:lvl9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10879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Footers Only: Ligh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Copyright 2017 Accenture. All rights reserved.</a:t>
            </a:r>
          </a:p>
        </p:txBody>
      </p:sp>
      <p:sp>
        <p:nvSpPr>
          <p:cNvPr id="7" name="Slide Number Placeholder 6"/>
          <p:cNvSpPr>
            <a:spLocks noGrp="1"/>
          </p:cNvSpPr>
          <p:nvPr>
            <p:ph type="sldNum" sz="quarter" idx="12"/>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11060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Footers Only: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lvl1pPr>
              <a:defRPr>
                <a:solidFill>
                  <a:schemeClr val="bg1"/>
                </a:solidFill>
              </a:defRPr>
            </a:lvl1pPr>
          </a:lstStyle>
          <a:p>
            <a:r>
              <a:rPr lang="en-US" dirty="0"/>
              <a:t>Copyright 2017 Accenture. All rights reserved.</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4F9AC08D-23A9-440E-BCB9-AA1E9877CC38}" type="slidenum">
              <a:rPr lang="en-US" smtClean="0"/>
              <a:pPr/>
              <a:t>‹#›</a:t>
            </a:fld>
            <a:endParaRPr lang="en-US"/>
          </a:p>
        </p:txBody>
      </p:sp>
    </p:spTree>
    <p:extLst>
      <p:ext uri="{BB962C8B-B14F-4D97-AF65-F5344CB8AC3E}">
        <p14:creationId xmlns:p14="http://schemas.microsoft.com/office/powerpoint/2010/main" val="48461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Ligh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latin typeface="Arial Black" panose="020B0A04020102020204" pitchFamily="34" charset="0"/>
              </a:defRPr>
            </a:lvl1pPr>
            <a:lvl2pPr marL="55561" indent="0">
              <a:lnSpc>
                <a:spcPct val="65000"/>
              </a:lnSpc>
              <a:spcAft>
                <a:spcPts val="0"/>
              </a:spcAft>
              <a:defRPr sz="6000" b="0" cap="all" spc="-150" baseline="0">
                <a:latin typeface="Arial Black" panose="020B0A04020102020204" pitchFamily="34" charset="0"/>
              </a:defRPr>
            </a:lvl2pPr>
            <a:lvl3pPr marL="55561" indent="0">
              <a:lnSpc>
                <a:spcPct val="70000"/>
              </a:lnSpc>
              <a:spcAft>
                <a:spcPts val="0"/>
              </a:spcAft>
              <a:defRPr sz="4000" b="0" cap="all" baseline="0">
                <a:latin typeface="Arial Black" panose="020B0A04020102020204" pitchFamily="34" charset="0"/>
              </a:defRPr>
            </a:lvl3pPr>
            <a:lvl4pPr marL="55561" indent="0">
              <a:lnSpc>
                <a:spcPct val="80000"/>
              </a:lnSpc>
              <a:buNone/>
              <a:defRPr sz="3000" b="0" cap="all" baseline="0">
                <a:latin typeface="Arial Black" panose="020B0A04020102020204" pitchFamily="34" charset="0"/>
              </a:defRPr>
            </a:lvl4pPr>
            <a:lvl5pPr marL="55561" indent="0">
              <a:lnSpc>
                <a:spcPct val="80000"/>
              </a:lnSpc>
              <a:buNone/>
              <a:defRPr sz="2000" b="0" cap="all" baseline="0">
                <a:latin typeface="Arial Black" panose="020B0A04020102020204" pitchFamily="34" charset="0"/>
              </a:defRPr>
            </a:lvl5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5113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solidFill>
                  <a:schemeClr val="bg1"/>
                </a:solidFill>
                <a:latin typeface="Arial Black" panose="020B0A04020102020204" pitchFamily="34" charset="0"/>
              </a:defRPr>
            </a:lvl1pPr>
            <a:lvl2pPr marL="55561" indent="0">
              <a:lnSpc>
                <a:spcPct val="65000"/>
              </a:lnSpc>
              <a:spcAft>
                <a:spcPts val="0"/>
              </a:spcAft>
              <a:defRPr sz="6000" b="0" cap="all" spc="-150" baseline="0">
                <a:solidFill>
                  <a:schemeClr val="bg1"/>
                </a:solidFill>
                <a:latin typeface="Arial Black" panose="020B0A04020102020204" pitchFamily="34" charset="0"/>
              </a:defRPr>
            </a:lvl2pPr>
            <a:lvl3pPr marL="55561" indent="0">
              <a:lnSpc>
                <a:spcPct val="70000"/>
              </a:lnSpc>
              <a:spcAft>
                <a:spcPts val="0"/>
              </a:spcAft>
              <a:defRPr sz="4000" b="0" cap="all" baseline="0">
                <a:solidFill>
                  <a:schemeClr val="bg1"/>
                </a:solidFill>
                <a:latin typeface="Arial Black" panose="020B0A04020102020204" pitchFamily="34" charset="0"/>
              </a:defRPr>
            </a:lvl3pPr>
            <a:lvl4pPr marL="55561" indent="0">
              <a:lnSpc>
                <a:spcPct val="80000"/>
              </a:lnSpc>
              <a:buNone/>
              <a:defRPr sz="3000" b="0" cap="all" baseline="0">
                <a:solidFill>
                  <a:schemeClr val="bg1"/>
                </a:solidFill>
                <a:latin typeface="Arial Black" panose="020B0A04020102020204" pitchFamily="34" charset="0"/>
              </a:defRPr>
            </a:lvl4pPr>
            <a:lvl5pPr marL="55561" indent="0">
              <a:lnSpc>
                <a:spcPct val="80000"/>
              </a:lnSpc>
              <a:buNone/>
              <a:defRPr sz="20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7656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ighlight or TakeAway: Ligh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571500"/>
            <a:ext cx="8572500" cy="2971800"/>
          </a:xfrm>
        </p:spPr>
        <p:txBody>
          <a:bodyPr tIns="0" anchor="t" anchorCtr="0">
            <a:noAutofit/>
          </a:bodyPr>
          <a:lstStyle>
            <a:lvl1pPr algn="l">
              <a:lnSpc>
                <a:spcPct val="70000"/>
              </a:lnSpc>
              <a:defRPr sz="10000" spc="-150" baseline="0"/>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spc="-150" baseline="0">
                <a:latin typeface="Arial Black" panose="020B0A04020102020204" pitchFamily="34" charset="0"/>
              </a:defRPr>
            </a:lvl1pPr>
            <a:lvl2pPr>
              <a:lnSpc>
                <a:spcPct val="70000"/>
              </a:lnSpc>
              <a:spcAft>
                <a:spcPts val="0"/>
              </a:spcAft>
              <a:defRPr sz="5000" b="0" cap="all" baseline="0">
                <a:latin typeface="Arial Black" panose="020B0A04020102020204" pitchFamily="34" charset="0"/>
              </a:defRPr>
            </a:lvl2pPr>
            <a:lvl3pPr>
              <a:lnSpc>
                <a:spcPct val="75000"/>
              </a:lnSpc>
              <a:spcAft>
                <a:spcPts val="0"/>
              </a:spcAft>
              <a:defRPr sz="3300" b="0" cap="all" baseline="0">
                <a:latin typeface="Arial Black" panose="020B0A04020102020204" pitchFamily="34" charset="0"/>
              </a:defRPr>
            </a:lvl3pPr>
            <a:lvl4pPr marL="55561" indent="0">
              <a:lnSpc>
                <a:spcPct val="80000"/>
              </a:lnSpc>
              <a:buNone/>
              <a:defRPr sz="2500" b="0" cap="all" baseline="0">
                <a:latin typeface="Arial Black" panose="020B0A04020102020204" pitchFamily="34" charset="0"/>
              </a:defRPr>
            </a:lvl4pPr>
            <a:lvl5pPr marL="55561" indent="0">
              <a:lnSpc>
                <a:spcPct val="85000"/>
              </a:lnSpc>
              <a:buNone/>
              <a:defRPr sz="1600" b="0" cap="all" baseline="0">
                <a:latin typeface="Arial Black" panose="020B0A04020102020204" pitchFamily="34" charset="0"/>
              </a:defRPr>
            </a:lvl5pPr>
            <a:lvl7pPr>
              <a:defRPr b="1">
                <a:latin typeface="+mn-lt"/>
              </a:defRPr>
            </a:lvl7pPr>
            <a:lvl8pPr>
              <a:defRPr>
                <a:latin typeface="+mn-lt"/>
              </a:defRPr>
            </a:lvl8pPr>
            <a:lvl9pPr>
              <a:defRPr>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46068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ighlight or TakeAway: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571500"/>
            <a:ext cx="8572500" cy="2971800"/>
          </a:xfrm>
        </p:spPr>
        <p:txBody>
          <a:bodyPr tIns="0" anchor="t" anchorCtr="0">
            <a:noAutofit/>
          </a:bodyPr>
          <a:lstStyle>
            <a:lvl1pPr algn="l">
              <a:lnSpc>
                <a:spcPct val="70000"/>
              </a:lnSpc>
              <a:defRPr sz="10000" spc="-150" baseline="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a:solidFill>
                  <a:schemeClr val="bg1"/>
                </a:solidFill>
                <a:latin typeface="Arial Black" panose="020B0A04020102020204" pitchFamily="34" charset="0"/>
              </a:defRPr>
            </a:lvl1pPr>
            <a:lvl2pPr>
              <a:lnSpc>
                <a:spcPct val="70000"/>
              </a:lnSpc>
              <a:spcAft>
                <a:spcPts val="0"/>
              </a:spcAft>
              <a:defRPr sz="5000" b="0" cap="all" baseline="0">
                <a:solidFill>
                  <a:schemeClr val="bg1"/>
                </a:solidFill>
                <a:latin typeface="Arial Black" panose="020B0A04020102020204" pitchFamily="34" charset="0"/>
              </a:defRPr>
            </a:lvl2pPr>
            <a:lvl3pPr>
              <a:lnSpc>
                <a:spcPct val="75000"/>
              </a:lnSpc>
              <a:spcAft>
                <a:spcPts val="0"/>
              </a:spcAft>
              <a:defRPr sz="3300" b="0" cap="all" baseline="0">
                <a:solidFill>
                  <a:schemeClr val="bg1"/>
                </a:solidFill>
                <a:latin typeface="Arial Black" panose="020B0A04020102020204" pitchFamily="34" charset="0"/>
              </a:defRPr>
            </a:lvl3pPr>
            <a:lvl4pPr marL="55561" indent="0">
              <a:lnSpc>
                <a:spcPct val="80000"/>
              </a:lnSpc>
              <a:buNone/>
              <a:defRPr sz="2500" b="0" cap="all" baseline="0">
                <a:solidFill>
                  <a:schemeClr val="bg1"/>
                </a:solidFill>
                <a:latin typeface="Arial Black" panose="020B0A04020102020204" pitchFamily="34" charset="0"/>
              </a:defRPr>
            </a:lvl4pPr>
            <a:lvl5pPr marL="55561" indent="0">
              <a:lnSpc>
                <a:spcPct val="85000"/>
              </a:lnSpc>
              <a:buNone/>
              <a:defRPr sz="1600" b="0" cap="all" baseline="0">
                <a:solidFill>
                  <a:schemeClr val="bg1"/>
                </a:solidFill>
                <a:latin typeface="Arial Black" panose="020B0A04020102020204" pitchFamily="34" charset="0"/>
              </a:defRPr>
            </a:lvl5pPr>
            <a:lvl6pPr>
              <a:defRPr>
                <a:solidFill>
                  <a:schemeClr val="bg1"/>
                </a:solidFill>
              </a:defRPr>
            </a:lvl6pPr>
            <a:lvl7pPr>
              <a:defRPr b="1">
                <a:solidFill>
                  <a:schemeClr val="bg1"/>
                </a:solidFill>
                <a:latin typeface="+mn-lt"/>
              </a:defRPr>
            </a:lvl7pPr>
            <a:lvl8pPr>
              <a:defRPr>
                <a:solidFill>
                  <a:schemeClr val="bg1"/>
                </a:solidFill>
                <a:latin typeface="+mn-lt"/>
              </a:defRPr>
            </a:lvl8pPr>
            <a:lvl9pPr>
              <a:defRPr>
                <a:solidFill>
                  <a:schemeClr val="bg1"/>
                </a:solidFill>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000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72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4619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0">
              <a:lnSpc>
                <a:spcPct val="80000"/>
              </a:lnSpc>
              <a:defRPr sz="1800" b="0" baseline="0">
                <a:solidFill>
                  <a:schemeClr val="accent5"/>
                </a:solidFill>
                <a:latin typeface="Arial Black" panose="020B0A04020102020204" pitchFamily="34" charset="0"/>
              </a:defRPr>
            </a:lvl1pPr>
            <a:lvl2pPr marL="0" indent="0">
              <a:lnSpc>
                <a:spcPct val="75000"/>
              </a:lnSpc>
              <a:spcAft>
                <a:spcPts val="0"/>
              </a:spcAft>
              <a:defRPr sz="2400" b="1" cap="all" baseline="0">
                <a:solidFill>
                  <a:schemeClr val="accent5"/>
                </a:solidFill>
                <a:latin typeface="+mn-lt"/>
              </a:defRPr>
            </a:lvl2pPr>
            <a:lvl3pPr marL="0" indent="0">
              <a:lnSpc>
                <a:spcPct val="80000"/>
              </a:lnSpc>
              <a:spcAft>
                <a:spcPts val="0"/>
              </a:spcAft>
              <a:defRPr sz="1600" b="1" cap="all" baseline="0">
                <a:solidFill>
                  <a:schemeClr val="accent5"/>
                </a:solidFill>
                <a:latin typeface="+mn-lt"/>
              </a:defRPr>
            </a:lvl3pPr>
            <a:lvl4pPr marL="0" indent="0">
              <a:lnSpc>
                <a:spcPct val="80000"/>
              </a:lnSpc>
              <a:buNone/>
              <a:defRPr sz="1400" b="1" cap="all" baseline="0">
                <a:solidFill>
                  <a:schemeClr val="accent5"/>
                </a:solidFill>
                <a:latin typeface="+mn-lt"/>
              </a:defRPr>
            </a:lvl4pPr>
            <a:lvl5pPr marL="0" indent="0">
              <a:lnSpc>
                <a:spcPct val="90000"/>
              </a:lnSpc>
              <a:buNone/>
              <a:defRPr sz="1100" b="1" cap="all" baseline="0">
                <a:solidFill>
                  <a:schemeClr val="accent5"/>
                </a:solidFill>
                <a:latin typeface="+mn-l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lnSpc>
                <a:spcPct val="90000"/>
              </a:lnSpc>
              <a:spcAft>
                <a:spcPts val="0"/>
              </a:spcAft>
              <a:defRPr sz="220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buNone/>
              <a:defRPr sz="140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6292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20"/>
          </p:nvPr>
        </p:nvSpPr>
        <p:spPr/>
        <p:txBody>
          <a:bodyPr/>
          <a:lstStyle/>
          <a:p>
            <a:r>
              <a:rPr lang="en-US"/>
              <a:t>Copyright 2017 Accenture. All rights reserved.</a:t>
            </a:r>
            <a:endParaRPr lang="en-US" dirty="0"/>
          </a:p>
        </p:txBody>
      </p:sp>
      <p:sp>
        <p:nvSpPr>
          <p:cNvPr id="4" name="Slide Number Placeholder 3"/>
          <p:cNvSpPr>
            <a:spLocks noGrp="1"/>
          </p:cNvSpPr>
          <p:nvPr>
            <p:ph type="sldNum" sz="quarter" idx="21"/>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08969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5715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4101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dirty="0"/>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11430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29336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Titles and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9461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s and 2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8" name="Content Placeholder 11"/>
          <p:cNvSpPr>
            <a:spLocks noGrp="1"/>
          </p:cNvSpPr>
          <p:nvPr>
            <p:ph sz="quarter" idx="19"/>
          </p:nvPr>
        </p:nvSpPr>
        <p:spPr>
          <a:xfrm>
            <a:off x="6103621" y="1828804"/>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71162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a:t>Copyright 2017 Accenture. All rights reserved.</a:t>
            </a:r>
            <a:endParaRPr lang="en-US" dirty="0"/>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11" name="Title 10"/>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06859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4184910590"/>
      </p:ext>
    </p:extLst>
  </p:cSld>
  <p:clrMap bg1="lt1" tx1="dk1" bg2="lt2" tx2="dk2" accent1="accent1" accent2="accent2" accent3="accent3" accent4="accent4" accent5="accent5" accent6="accent6" hlink="hlink" folHlink="folHlink"/>
  <p:sldLayoutIdLst>
    <p:sldLayoutId id="2147483687" r:id="rId1"/>
    <p:sldLayoutId id="2147483686" r:id="rId2"/>
    <p:sldLayoutId id="2147483706"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0"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Arial" panose="020B0604020202020204" pitchFamily="34" charset="0"/>
        </a:defRPr>
      </a:lvl1pPr>
      <a:lvl2pPr marL="0"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0"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17303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346066"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12750"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0"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0"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0"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24"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5" orient="horz" pos="2232" userDrawn="1">
          <p15:clr>
            <a:srgbClr val="F26B43"/>
          </p15:clr>
        </p15:guide>
        <p15:guide id="16" orient="horz" pos="32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0999"/>
            <a:ext cx="11430000" cy="9906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 2017 Accenture. All rights reserved.</a:t>
            </a:r>
          </a:p>
        </p:txBody>
      </p:sp>
      <p:sp>
        <p:nvSpPr>
          <p:cNvPr id="6"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651900722"/>
      </p:ext>
    </p:extLst>
  </p:cSld>
  <p:clrMap bg1="lt1" tx1="dk1" bg2="lt2" tx2="dk2" accent1="accent1" accent2="accent2" accent3="accent3" accent4="accent4" accent5="accent5" accent6="accent6" hlink="hlink" folHlink="folHlink"/>
  <p:sldLayoutIdLst>
    <p:sldLayoutId id="2147483676" r:id="rId1"/>
    <p:sldLayoutId id="2147483700" r:id="rId2"/>
    <p:sldLayoutId id="2147483701" r:id="rId3"/>
    <p:sldLayoutId id="2147483680" r:id="rId4"/>
    <p:sldLayoutId id="2147483707" r:id="rId5"/>
    <p:sldLayoutId id="2147483702" r:id="rId6"/>
    <p:sldLayoutId id="2147483664" r:id="rId7"/>
    <p:sldLayoutId id="2147483670" r:id="rId8"/>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52" userDrawn="1">
          <p15:clr>
            <a:srgbClr val="F26B43"/>
          </p15:clr>
        </p15:guide>
        <p15:guide id="2" pos="5640" userDrawn="1">
          <p15:clr>
            <a:srgbClr val="F26B43"/>
          </p15:clr>
        </p15:guide>
        <p15:guide id="3" userDrawn="1">
          <p15:clr>
            <a:srgbClr val="F26B43"/>
          </p15:clr>
        </p15:guide>
        <p15:guide id="6" orient="horz" userDrawn="1">
          <p15:clr>
            <a:srgbClr val="F26B43"/>
          </p15:clr>
        </p15:guide>
        <p15:guide id="8"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6" orient="horz" pos="240" userDrawn="1">
          <p15:clr>
            <a:srgbClr val="F26B43"/>
          </p15:clr>
        </p15:guide>
        <p15:guide id="17" orient="horz" pos="410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676401"/>
            <a:ext cx="11430000" cy="4842607"/>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a:t>Copyright 2017 Accenture. All rights reserved.</a:t>
            </a:r>
            <a:endParaRPr lang="en-US" dirty="0"/>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983986633"/>
      </p:ext>
    </p:extLst>
  </p:cSld>
  <p:clrMap bg1="lt1" tx1="dk1" bg2="lt2" tx2="dk2" accent1="accent1" accent2="accent2" accent3="accent3" accent4="accent4" accent5="accent5" accent6="accent6" hlink="hlink" folHlink="folHlink"/>
  <p:sldLayoutIdLst>
    <p:sldLayoutId id="2147483666" r:id="rId1"/>
    <p:sldLayoutId id="2147483671" r:id="rId2"/>
  </p:sldLayoutIdLst>
  <p:hf hdr="0" dt="0"/>
  <p:txStyles>
    <p:titleStyle>
      <a:lvl1pPr marL="0" indent="0" algn="l" defTabSz="914377" rtl="0" eaLnBrk="1" latinLnBrk="0" hangingPunct="1">
        <a:lnSpc>
          <a:spcPct val="70000"/>
        </a:lnSpc>
        <a:spcBef>
          <a:spcPct val="0"/>
        </a:spcBef>
        <a:buNone/>
        <a:defRPr sz="6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Arial Black" panose="020B0A04020102020204" pitchFamily="34" charset="0"/>
          <a:cs typeface="Arial" panose="020B0604020202020204" pitchFamily="34" charset="0"/>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90206"/>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mn-lt"/>
              </a:defRPr>
            </a:lvl1pPr>
          </a:lstStyle>
          <a:p>
            <a:r>
              <a:rPr lang="en-US"/>
              <a:t>Copyright 2017 Accenture. All rights reserved.</a:t>
            </a:r>
            <a:endParaRPr lang="en-US" dirty="0"/>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mn-lt"/>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199068667"/>
      </p:ext>
    </p:extLst>
  </p:cSld>
  <p:clrMap bg1="lt1" tx1="dk1" bg2="lt2" tx2="dk2" accent1="accent1" accent2="accent2" accent3="accent3" accent4="accent4" accent5="accent5" accent6="accent6" hlink="hlink" folHlink="folHlink"/>
  <p:sldLayoutIdLst>
    <p:sldLayoutId id="2147483699" r:id="rId1"/>
    <p:sldLayoutId id="2147483704" r:id="rId2"/>
    <p:sldLayoutId id="2147483703"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mn-cs"/>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n-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b="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coecadiz.com/wp-content/uploads/2016/08/02-Recuadro-Verde-356.png" TargetMode="External"/><Relationship Id="rId2" Type="http://schemas.openxmlformats.org/officeDocument/2006/relationships/hyperlink" Target="https://www.eltiempo.es/widget/widget_loader/16130e8d1160f3d5da5060a15986aef6"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62600" y="5029200"/>
            <a:ext cx="3096938" cy="1600200"/>
          </a:xfrm>
        </p:spPr>
        <p:txBody>
          <a:bodyPr/>
          <a:lstStyle/>
          <a:p>
            <a:pPr lvl="1"/>
            <a:r>
              <a:rPr lang="en-US" dirty="0"/>
              <a:t>YOUR </a:t>
            </a:r>
          </a:p>
          <a:p>
            <a:pPr lvl="1"/>
            <a:r>
              <a:rPr lang="en-US" dirty="0"/>
              <a:t>POTENTIAL</a:t>
            </a:r>
          </a:p>
        </p:txBody>
      </p:sp>
      <p:sp>
        <p:nvSpPr>
          <p:cNvPr id="9" name="Freeform 5"/>
          <p:cNvSpPr>
            <a:spLocks/>
          </p:cNvSpPr>
          <p:nvPr/>
        </p:nvSpPr>
        <p:spPr bwMode="auto">
          <a:xfrm>
            <a:off x="3017519" y="2640353"/>
            <a:ext cx="5632704" cy="3641058"/>
          </a:xfrm>
          <a:custGeom>
            <a:avLst/>
            <a:gdLst>
              <a:gd name="T0" fmla="*/ 3374 w 3374"/>
              <a:gd name="T1" fmla="*/ 0 h 2181"/>
              <a:gd name="T2" fmla="*/ 0 w 3374"/>
              <a:gd name="T3" fmla="*/ 1398 h 2181"/>
              <a:gd name="T4" fmla="*/ 0 w 3374"/>
              <a:gd name="T5" fmla="*/ 2181 h 2181"/>
              <a:gd name="T6" fmla="*/ 3374 w 3374"/>
              <a:gd name="T7" fmla="*/ 782 h 2181"/>
              <a:gd name="T8" fmla="*/ 3374 w 3374"/>
              <a:gd name="T9" fmla="*/ 0 h 2181"/>
            </a:gdLst>
            <a:ahLst/>
            <a:cxnLst>
              <a:cxn ang="0">
                <a:pos x="T0" y="T1"/>
              </a:cxn>
              <a:cxn ang="0">
                <a:pos x="T2" y="T3"/>
              </a:cxn>
              <a:cxn ang="0">
                <a:pos x="T4" y="T5"/>
              </a:cxn>
              <a:cxn ang="0">
                <a:pos x="T6" y="T7"/>
              </a:cxn>
              <a:cxn ang="0">
                <a:pos x="T8" y="T9"/>
              </a:cxn>
            </a:cxnLst>
            <a:rect l="0" t="0" r="r" b="b"/>
            <a:pathLst>
              <a:path w="3374" h="2181">
                <a:moveTo>
                  <a:pt x="3374" y="0"/>
                </a:moveTo>
                <a:lnTo>
                  <a:pt x="0" y="1398"/>
                </a:lnTo>
                <a:lnTo>
                  <a:pt x="0" y="2181"/>
                </a:lnTo>
                <a:lnTo>
                  <a:pt x="3374" y="782"/>
                </a:lnTo>
                <a:lnTo>
                  <a:pt x="3374" y="0"/>
                </a:lnTo>
                <a:close/>
              </a:path>
            </a:pathLst>
          </a:custGeom>
          <a:gradFill flip="none" rotWithShape="1">
            <a:gsLst>
              <a:gs pos="10000">
                <a:srgbClr val="FFFF00"/>
              </a:gs>
              <a:gs pos="98000">
                <a:srgbClr val="FF9500"/>
              </a:gs>
            </a:gsLst>
            <a:lin ang="19500000" scaled="0"/>
            <a:tileRect/>
          </a:gradFill>
          <a:ln>
            <a:noFill/>
          </a:ln>
          <a:effectLst/>
        </p:spPr>
        <p:txBody>
          <a:bodyPr vert="horz" wrap="square" lIns="91440" tIns="45720" rIns="91440" bIns="45720" numCol="1" anchor="t" anchorCtr="0" compatLnSpc="1">
            <a:prstTxWarp prst="textNoShape">
              <a:avLst/>
            </a:prstTxWarp>
          </a:bodyPr>
          <a:lstStyle/>
          <a:p>
            <a:endParaRPr lang="en-US" dirty="0">
              <a:latin typeface="Graphik" panose="020B0503030202060203" pitchFamily="34" charset="0"/>
            </a:endParaRPr>
          </a:p>
        </p:txBody>
      </p:sp>
      <p:sp>
        <p:nvSpPr>
          <p:cNvPr id="22" name="Text Placeholder 21"/>
          <p:cNvSpPr>
            <a:spLocks noGrp="1"/>
          </p:cNvSpPr>
          <p:nvPr>
            <p:ph type="body" sz="quarter" idx="14"/>
          </p:nvPr>
        </p:nvSpPr>
        <p:spPr>
          <a:xfrm>
            <a:off x="9052560" y="1257300"/>
            <a:ext cx="2926080" cy="2377651"/>
          </a:xfrm>
        </p:spPr>
        <p:txBody>
          <a:bodyPr>
            <a:normAutofit lnSpcReduction="10000"/>
          </a:bodyPr>
          <a:lstStyle/>
          <a:p>
            <a:r>
              <a:rPr lang="en-US" dirty="0">
                <a:solidFill>
                  <a:srgbClr val="FFFF00"/>
                </a:solidFill>
              </a:rPr>
              <a:t>SAS -</a:t>
            </a:r>
            <a:r>
              <a:rPr lang="en-US" dirty="0" err="1">
                <a:solidFill>
                  <a:srgbClr val="FFFF00"/>
                </a:solidFill>
              </a:rPr>
              <a:t>Formación</a:t>
            </a:r>
            <a:endParaRPr lang="en-US" dirty="0">
              <a:solidFill>
                <a:srgbClr val="FFFF00"/>
              </a:solidFill>
            </a:endParaRPr>
          </a:p>
          <a:p>
            <a:r>
              <a:rPr lang="en-US" dirty="0">
                <a:solidFill>
                  <a:srgbClr val="FFFF00"/>
                </a:solidFill>
              </a:rPr>
              <a:t>MicroStrategy – visual insight</a:t>
            </a:r>
          </a:p>
          <a:p>
            <a:pPr lvl="2"/>
            <a:r>
              <a:rPr lang="en-US" dirty="0"/>
              <a:t>Jose María Baena Moya</a:t>
            </a:r>
          </a:p>
          <a:p>
            <a:pPr lvl="2"/>
            <a:r>
              <a:rPr lang="en-US" dirty="0"/>
              <a:t>Salvador León Carmona</a:t>
            </a:r>
          </a:p>
        </p:txBody>
      </p:sp>
      <p:grpSp>
        <p:nvGrpSpPr>
          <p:cNvPr id="14" name="Group 13"/>
          <p:cNvGrpSpPr>
            <a:grpSpLocks noChangeAspect="1"/>
          </p:cNvGrpSpPr>
          <p:nvPr/>
        </p:nvGrpSpPr>
        <p:grpSpPr>
          <a:xfrm>
            <a:off x="9052560" y="413284"/>
            <a:ext cx="1664208" cy="446694"/>
            <a:chOff x="9638475" y="1219200"/>
            <a:chExt cx="1389888" cy="37306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8475" y="1372165"/>
              <a:ext cx="1389888" cy="220098"/>
            </a:xfrm>
            <a:prstGeom prst="rect">
              <a:avLst/>
            </a:prstGeom>
          </p:spPr>
        </p:pic>
        <p:sp>
          <p:nvSpPr>
            <p:cNvPr id="10" name="Freeform 5"/>
            <p:cNvSpPr>
              <a:spLocks/>
            </p:cNvSpPr>
            <p:nvPr/>
          </p:nvSpPr>
          <p:spPr bwMode="auto">
            <a:xfrm>
              <a:off x="10448925" y="1219200"/>
              <a:ext cx="136525" cy="147638"/>
            </a:xfrm>
            <a:custGeom>
              <a:avLst/>
              <a:gdLst>
                <a:gd name="T0" fmla="*/ 0 w 86"/>
                <a:gd name="T1" fmla="*/ 66 h 93"/>
                <a:gd name="T2" fmla="*/ 50 w 86"/>
                <a:gd name="T3" fmla="*/ 47 h 93"/>
                <a:gd name="T4" fmla="*/ 0 w 86"/>
                <a:gd name="T5" fmla="*/ 27 h 93"/>
                <a:gd name="T6" fmla="*/ 0 w 86"/>
                <a:gd name="T7" fmla="*/ 0 h 93"/>
                <a:gd name="T8" fmla="*/ 86 w 86"/>
                <a:gd name="T9" fmla="*/ 35 h 93"/>
                <a:gd name="T10" fmla="*/ 86 w 86"/>
                <a:gd name="T11" fmla="*/ 57 h 93"/>
                <a:gd name="T12" fmla="*/ 0 w 86"/>
                <a:gd name="T13" fmla="*/ 93 h 93"/>
                <a:gd name="T14" fmla="*/ 0 w 86"/>
                <a:gd name="T15" fmla="*/ 66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93">
                  <a:moveTo>
                    <a:pt x="0" y="66"/>
                  </a:moveTo>
                  <a:lnTo>
                    <a:pt x="50" y="47"/>
                  </a:lnTo>
                  <a:lnTo>
                    <a:pt x="0" y="27"/>
                  </a:lnTo>
                  <a:lnTo>
                    <a:pt x="0" y="0"/>
                  </a:lnTo>
                  <a:lnTo>
                    <a:pt x="86" y="35"/>
                  </a:lnTo>
                  <a:lnTo>
                    <a:pt x="86" y="57"/>
                  </a:lnTo>
                  <a:lnTo>
                    <a:pt x="0" y="93"/>
                  </a:lnTo>
                  <a:lnTo>
                    <a:pt x="0" y="66"/>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228600" y="3608685"/>
            <a:ext cx="9134230" cy="2095500"/>
          </a:xfrm>
        </p:spPr>
        <p:txBody>
          <a:bodyPr/>
          <a:lstStyle/>
          <a:p>
            <a:r>
              <a:rPr lang="en-US" sz="14800" dirty="0"/>
              <a:t>realize</a:t>
            </a:r>
          </a:p>
        </p:txBody>
      </p:sp>
      <p:sp>
        <p:nvSpPr>
          <p:cNvPr id="12" name="Freeform 6"/>
          <p:cNvSpPr>
            <a:spLocks/>
          </p:cNvSpPr>
          <p:nvPr/>
        </p:nvSpPr>
        <p:spPr bwMode="auto">
          <a:xfrm>
            <a:off x="3015995" y="304800"/>
            <a:ext cx="5632704" cy="3641058"/>
          </a:xfrm>
          <a:custGeom>
            <a:avLst/>
            <a:gdLst>
              <a:gd name="T0" fmla="*/ 3374 w 3374"/>
              <a:gd name="T1" fmla="*/ 2181 h 2181"/>
              <a:gd name="T2" fmla="*/ 0 w 3374"/>
              <a:gd name="T3" fmla="*/ 782 h 2181"/>
              <a:gd name="T4" fmla="*/ 0 w 3374"/>
              <a:gd name="T5" fmla="*/ 0 h 2181"/>
              <a:gd name="T6" fmla="*/ 3374 w 3374"/>
              <a:gd name="T7" fmla="*/ 1399 h 2181"/>
              <a:gd name="T8" fmla="*/ 3374 w 3374"/>
              <a:gd name="T9" fmla="*/ 2181 h 2181"/>
            </a:gdLst>
            <a:ahLst/>
            <a:cxnLst>
              <a:cxn ang="0">
                <a:pos x="T0" y="T1"/>
              </a:cxn>
              <a:cxn ang="0">
                <a:pos x="T2" y="T3"/>
              </a:cxn>
              <a:cxn ang="0">
                <a:pos x="T4" y="T5"/>
              </a:cxn>
              <a:cxn ang="0">
                <a:pos x="T6" y="T7"/>
              </a:cxn>
              <a:cxn ang="0">
                <a:pos x="T8" y="T9"/>
              </a:cxn>
            </a:cxnLst>
            <a:rect l="0" t="0" r="r" b="b"/>
            <a:pathLst>
              <a:path w="3374" h="2181">
                <a:moveTo>
                  <a:pt x="3374" y="2181"/>
                </a:moveTo>
                <a:lnTo>
                  <a:pt x="0" y="782"/>
                </a:lnTo>
                <a:lnTo>
                  <a:pt x="0" y="0"/>
                </a:lnTo>
                <a:lnTo>
                  <a:pt x="3374" y="1399"/>
                </a:lnTo>
                <a:lnTo>
                  <a:pt x="3374" y="2181"/>
                </a:lnTo>
                <a:close/>
              </a:path>
            </a:pathLst>
          </a:custGeom>
          <a:solidFill>
            <a:srgbClr val="FFFF00"/>
          </a:solidFill>
          <a:ln w="65088" cap="rnd">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00516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0B8B20C-C364-49EC-84F2-AC9BE68634C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C1FA666F-7685-4D44-B7B2-80EBAF1ABE60}"/>
              </a:ext>
            </a:extLst>
          </p:cNvPr>
          <p:cNvSpPr>
            <a:spLocks noGrp="1"/>
          </p:cNvSpPr>
          <p:nvPr>
            <p:ph type="sldNum" sz="quarter" idx="17"/>
          </p:nvPr>
        </p:nvSpPr>
        <p:spPr/>
        <p:txBody>
          <a:bodyPr/>
          <a:lstStyle/>
          <a:p>
            <a:fld id="{4F9AC08D-23A9-440E-BCB9-AA1E9877CC38}" type="slidenum">
              <a:rPr lang="en-US" smtClean="0"/>
              <a:pPr/>
              <a:t>10</a:t>
            </a:fld>
            <a:endParaRPr lang="en-US"/>
          </a:p>
        </p:txBody>
      </p:sp>
      <p:sp>
        <p:nvSpPr>
          <p:cNvPr id="4" name="Content Placeholder 3">
            <a:extLst>
              <a:ext uri="{FF2B5EF4-FFF2-40B4-BE49-F238E27FC236}">
                <a16:creationId xmlns:a16="http://schemas.microsoft.com/office/drawing/2014/main" id="{035EEE92-32A3-4ED9-B0EF-06DE6A1EE365}"/>
              </a:ext>
            </a:extLst>
          </p:cNvPr>
          <p:cNvSpPr>
            <a:spLocks noGrp="1"/>
          </p:cNvSpPr>
          <p:nvPr>
            <p:ph sz="quarter" idx="18"/>
          </p:nvPr>
        </p:nvSpPr>
        <p:spPr/>
        <p:txBody>
          <a:bodyPr>
            <a:normAutofit fontScale="70000" lnSpcReduction="20000"/>
          </a:bodyPr>
          <a:lstStyle/>
          <a:p>
            <a:r>
              <a:rPr lang="es-ES" dirty="0"/>
              <a:t>Muestra los objetos de los </a:t>
            </a:r>
            <a:r>
              <a:rPr lang="es-ES" dirty="0" err="1"/>
              <a:t>datasets</a:t>
            </a:r>
            <a:r>
              <a:rPr lang="es-ES" dirty="0"/>
              <a:t> importados, como atributos y métricas.</a:t>
            </a:r>
            <a:br>
              <a:rPr lang="es-ES" dirty="0"/>
            </a:br>
            <a:br>
              <a:rPr lang="es-ES" dirty="0"/>
            </a:br>
            <a:r>
              <a:rPr lang="es-ES" dirty="0"/>
              <a:t>Los conjuntos de datos, nos permite definir  los orígenes de datos que utilizara el tablero en los que podemos agregar datos externos Excel, consultas de SQL , </a:t>
            </a:r>
            <a:r>
              <a:rPr lang="es-ES" dirty="0" err="1"/>
              <a:t>etc</a:t>
            </a:r>
            <a:r>
              <a:rPr lang="es-ES" dirty="0"/>
              <a:t>; Crear un informe nuevo con los objetos que ya están creados en el proyecto, agregar un conjunto de datos existente, en el proyecto en el que estamos, o explorar los objetos directamente y agregarlos sobre los tableros, podremos añadir datos o pinchando sobre los vínculos mostrados o pulsando sobre la flecha.</a:t>
            </a:r>
            <a:br>
              <a:rPr lang="es-ES" dirty="0"/>
            </a:br>
            <a:br>
              <a:rPr lang="es-ES" dirty="0"/>
            </a:br>
            <a:r>
              <a:rPr lang="es-ES" dirty="0"/>
              <a:t>Al agregar el conjunto de datos lo tendremos disponible para realizar las operaciones de Drag &amp; </a:t>
            </a:r>
            <a:r>
              <a:rPr lang="es-ES" dirty="0" err="1"/>
              <a:t>Drop</a:t>
            </a:r>
            <a:r>
              <a:rPr lang="es-ES" dirty="0"/>
              <a:t>, sobre el panel editor o sobre la visualización, cuando arrastramos y nos situamos encima del objeto donde podemos poner el objeto nos aparece un +.</a:t>
            </a:r>
          </a:p>
          <a:p>
            <a:endParaRPr lang="es-ES" dirty="0"/>
          </a:p>
        </p:txBody>
      </p:sp>
      <p:sp>
        <p:nvSpPr>
          <p:cNvPr id="5" name="Title 4">
            <a:extLst>
              <a:ext uri="{FF2B5EF4-FFF2-40B4-BE49-F238E27FC236}">
                <a16:creationId xmlns:a16="http://schemas.microsoft.com/office/drawing/2014/main" id="{5A7776DE-ED8B-47E4-A649-2D4D701EE0DC}"/>
              </a:ext>
            </a:extLst>
          </p:cNvPr>
          <p:cNvSpPr>
            <a:spLocks noGrp="1"/>
          </p:cNvSpPr>
          <p:nvPr>
            <p:ph type="title"/>
          </p:nvPr>
        </p:nvSpPr>
        <p:spPr/>
        <p:txBody>
          <a:bodyPr>
            <a:normAutofit fontScale="90000"/>
          </a:bodyPr>
          <a:lstStyle/>
          <a:p>
            <a:r>
              <a:rPr lang="es-ES" dirty="0">
                <a:solidFill>
                  <a:schemeClr val="accent1">
                    <a:lumMod val="75000"/>
                  </a:schemeClr>
                </a:solidFill>
              </a:rPr>
              <a:t>Interfaz Visual </a:t>
            </a:r>
            <a:r>
              <a:rPr lang="es-ES" dirty="0" err="1">
                <a:solidFill>
                  <a:schemeClr val="accent1">
                    <a:lumMod val="75000"/>
                  </a:schemeClr>
                </a:solidFill>
              </a:rPr>
              <a:t>Insight</a:t>
            </a:r>
            <a:r>
              <a:rPr lang="es-ES" dirty="0">
                <a:solidFill>
                  <a:schemeClr val="accent1">
                    <a:lumMod val="75000"/>
                  </a:schemeClr>
                </a:solidFill>
              </a:rPr>
              <a:t>: Conjuntos de datos</a:t>
            </a:r>
            <a:br>
              <a:rPr lang="es-ES" dirty="0">
                <a:solidFill>
                  <a:schemeClr val="accent1">
                    <a:lumMod val="75000"/>
                  </a:schemeClr>
                </a:solidFill>
              </a:rPr>
            </a:br>
            <a:endParaRPr lang="es-ES" dirty="0"/>
          </a:p>
        </p:txBody>
      </p:sp>
      <p:pic>
        <p:nvPicPr>
          <p:cNvPr id="10" name="Picture 9">
            <a:extLst>
              <a:ext uri="{FF2B5EF4-FFF2-40B4-BE49-F238E27FC236}">
                <a16:creationId xmlns:a16="http://schemas.microsoft.com/office/drawing/2014/main" id="{0DF9F4C2-F9F1-42C2-B8CF-5D23896F2924}"/>
              </a:ext>
            </a:extLst>
          </p:cNvPr>
          <p:cNvPicPr>
            <a:picLocks noChangeAspect="1"/>
          </p:cNvPicPr>
          <p:nvPr/>
        </p:nvPicPr>
        <p:blipFill>
          <a:blip r:embed="rId2"/>
          <a:stretch>
            <a:fillRect/>
          </a:stretch>
        </p:blipFill>
        <p:spPr>
          <a:xfrm>
            <a:off x="6290798" y="1828070"/>
            <a:ext cx="1341236" cy="1707028"/>
          </a:xfrm>
          <a:prstGeom prst="rect">
            <a:avLst/>
          </a:prstGeom>
        </p:spPr>
      </p:pic>
      <p:cxnSp>
        <p:nvCxnSpPr>
          <p:cNvPr id="11" name="Straight Arrow Connector 10">
            <a:extLst>
              <a:ext uri="{FF2B5EF4-FFF2-40B4-BE49-F238E27FC236}">
                <a16:creationId xmlns:a16="http://schemas.microsoft.com/office/drawing/2014/main" id="{09C520ED-BB0F-4A7C-AED3-CC5DC9A0AA6E}"/>
              </a:ext>
            </a:extLst>
          </p:cNvPr>
          <p:cNvCxnSpPr>
            <a:cxnSpLocks/>
          </p:cNvCxnSpPr>
          <p:nvPr/>
        </p:nvCxnSpPr>
        <p:spPr>
          <a:xfrm flipH="1">
            <a:off x="7499747" y="1983146"/>
            <a:ext cx="486849" cy="101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8A9D20E-7674-4EB0-94C9-A5297AE20623}"/>
              </a:ext>
            </a:extLst>
          </p:cNvPr>
          <p:cNvSpPr txBox="1"/>
          <p:nvPr/>
        </p:nvSpPr>
        <p:spPr>
          <a:xfrm>
            <a:off x="7845161" y="1649892"/>
            <a:ext cx="995822" cy="369332"/>
          </a:xfrm>
          <a:prstGeom prst="rect">
            <a:avLst/>
          </a:prstGeom>
          <a:noFill/>
        </p:spPr>
        <p:txBody>
          <a:bodyPr wrap="square" rtlCol="0">
            <a:spAutoFit/>
          </a:bodyPr>
          <a:lstStyle/>
          <a:p>
            <a:r>
              <a:rPr lang="es-ES" dirty="0">
                <a:solidFill>
                  <a:schemeClr val="accent1">
                    <a:lumMod val="75000"/>
                  </a:schemeClr>
                </a:solidFill>
              </a:rPr>
              <a:t>CLICK</a:t>
            </a:r>
          </a:p>
        </p:txBody>
      </p:sp>
      <p:pic>
        <p:nvPicPr>
          <p:cNvPr id="13" name="Picture 12">
            <a:extLst>
              <a:ext uri="{FF2B5EF4-FFF2-40B4-BE49-F238E27FC236}">
                <a16:creationId xmlns:a16="http://schemas.microsoft.com/office/drawing/2014/main" id="{32A10981-AFD3-4545-A599-3015210632E3}"/>
              </a:ext>
            </a:extLst>
          </p:cNvPr>
          <p:cNvPicPr>
            <a:picLocks noChangeAspect="1"/>
          </p:cNvPicPr>
          <p:nvPr/>
        </p:nvPicPr>
        <p:blipFill>
          <a:blip r:embed="rId3"/>
          <a:stretch>
            <a:fillRect/>
          </a:stretch>
        </p:blipFill>
        <p:spPr>
          <a:xfrm>
            <a:off x="7945892" y="2356650"/>
            <a:ext cx="3897392" cy="1016711"/>
          </a:xfrm>
          <a:prstGeom prst="rect">
            <a:avLst/>
          </a:prstGeom>
        </p:spPr>
      </p:pic>
      <p:pic>
        <p:nvPicPr>
          <p:cNvPr id="14" name="Picture 13">
            <a:extLst>
              <a:ext uri="{FF2B5EF4-FFF2-40B4-BE49-F238E27FC236}">
                <a16:creationId xmlns:a16="http://schemas.microsoft.com/office/drawing/2014/main" id="{745E3536-83CA-4D1C-A0A0-5FE6048D872E}"/>
              </a:ext>
            </a:extLst>
          </p:cNvPr>
          <p:cNvPicPr>
            <a:picLocks noChangeAspect="1"/>
          </p:cNvPicPr>
          <p:nvPr/>
        </p:nvPicPr>
        <p:blipFill>
          <a:blip r:embed="rId4"/>
          <a:stretch>
            <a:fillRect/>
          </a:stretch>
        </p:blipFill>
        <p:spPr>
          <a:xfrm>
            <a:off x="6648717" y="3902935"/>
            <a:ext cx="2392887" cy="944962"/>
          </a:xfrm>
          <a:prstGeom prst="rect">
            <a:avLst/>
          </a:prstGeom>
        </p:spPr>
      </p:pic>
      <p:pic>
        <p:nvPicPr>
          <p:cNvPr id="15" name="Picture 14">
            <a:extLst>
              <a:ext uri="{FF2B5EF4-FFF2-40B4-BE49-F238E27FC236}">
                <a16:creationId xmlns:a16="http://schemas.microsoft.com/office/drawing/2014/main" id="{E817B030-0247-45E4-915E-90724AA24D61}"/>
              </a:ext>
            </a:extLst>
          </p:cNvPr>
          <p:cNvPicPr>
            <a:picLocks noChangeAspect="1"/>
          </p:cNvPicPr>
          <p:nvPr/>
        </p:nvPicPr>
        <p:blipFill>
          <a:blip r:embed="rId5"/>
          <a:stretch>
            <a:fillRect/>
          </a:stretch>
        </p:blipFill>
        <p:spPr>
          <a:xfrm>
            <a:off x="9709002" y="3535098"/>
            <a:ext cx="1771475" cy="3082524"/>
          </a:xfrm>
          <a:prstGeom prst="rect">
            <a:avLst/>
          </a:prstGeom>
        </p:spPr>
      </p:pic>
    </p:spTree>
    <p:extLst>
      <p:ext uri="{BB962C8B-B14F-4D97-AF65-F5344CB8AC3E}">
        <p14:creationId xmlns:p14="http://schemas.microsoft.com/office/powerpoint/2010/main" val="2482441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0B83283-6AA4-4D00-ADD9-40456991946D}"/>
              </a:ext>
            </a:extLst>
          </p:cNvPr>
          <p:cNvSpPr txBox="1"/>
          <p:nvPr/>
        </p:nvSpPr>
        <p:spPr>
          <a:xfrm>
            <a:off x="323850" y="2380953"/>
            <a:ext cx="11544300" cy="3139321"/>
          </a:xfrm>
          <a:prstGeom prst="rect">
            <a:avLst/>
          </a:prstGeom>
          <a:noFill/>
        </p:spPr>
        <p:txBody>
          <a:bodyPr wrap="square" rtlCol="0">
            <a:spAutoFit/>
          </a:bodyPr>
          <a:lstStyle/>
          <a:p>
            <a:pPr marL="285750" indent="-285750">
              <a:buFontTx/>
              <a:buChar char="-"/>
            </a:pPr>
            <a:r>
              <a:rPr lang="es-ES" dirty="0"/>
              <a:t>Añadimos a nuestro tablero un conjunto de datos existente. Este conjunto de datos se encuentra en la carpeta “Formación” y su nombre es: “</a:t>
            </a:r>
            <a:r>
              <a:rPr lang="es-ES" dirty="0" err="1"/>
              <a:t>Ejercicio_Formación_CSU</a:t>
            </a:r>
            <a:r>
              <a:rPr lang="es-ES" dirty="0"/>
              <a:t>”.</a:t>
            </a:r>
          </a:p>
          <a:p>
            <a:endParaRPr lang="es-ES" dirty="0"/>
          </a:p>
          <a:p>
            <a:pPr marL="285750" indent="-285750">
              <a:buFontTx/>
              <a:buChar char="-"/>
            </a:pPr>
            <a:r>
              <a:rPr lang="es-ES" dirty="0"/>
              <a:t>En la “visualización 1” que viene por defecto, queremos mostrar:</a:t>
            </a:r>
          </a:p>
          <a:p>
            <a:endParaRPr lang="es-ES" dirty="0"/>
          </a:p>
          <a:p>
            <a:pPr marL="742950" lvl="1" indent="-285750">
              <a:buFontTx/>
              <a:buChar char="-"/>
            </a:pPr>
            <a:r>
              <a:rPr lang="es-ES" dirty="0"/>
              <a:t>Un mapa de calor agrupado por Vía de Creación de las solicitudes y coloreado por el número de solicitudes.</a:t>
            </a:r>
          </a:p>
          <a:p>
            <a:pPr marL="742950" lvl="1" indent="-285750">
              <a:buFontTx/>
              <a:buChar char="-"/>
            </a:pPr>
            <a:r>
              <a:rPr lang="es-ES" dirty="0"/>
              <a:t>Modificamos la visualización aplicando los umbrales por Valor  no por porcentaje y le damos los umbrales que consideremos para colorear. Le cambiamos el nombre por “Mapa de Calor por Vía de Creación”</a:t>
            </a:r>
          </a:p>
          <a:p>
            <a:endParaRPr lang="es-ES" dirty="0"/>
          </a:p>
        </p:txBody>
      </p:sp>
      <p:sp>
        <p:nvSpPr>
          <p:cNvPr id="6" name="TextBox 5">
            <a:extLst>
              <a:ext uri="{FF2B5EF4-FFF2-40B4-BE49-F238E27FC236}">
                <a16:creationId xmlns:a16="http://schemas.microsoft.com/office/drawing/2014/main" id="{F79F2EDB-CA74-41A1-B534-A1462480E44A}"/>
              </a:ext>
            </a:extLst>
          </p:cNvPr>
          <p:cNvSpPr txBox="1"/>
          <p:nvPr/>
        </p:nvSpPr>
        <p:spPr>
          <a:xfrm>
            <a:off x="323850" y="1268760"/>
            <a:ext cx="11544300" cy="646331"/>
          </a:xfrm>
          <a:prstGeom prst="rect">
            <a:avLst/>
          </a:prstGeom>
          <a:noFill/>
        </p:spPr>
        <p:txBody>
          <a:bodyPr wrap="square" rtlCol="0">
            <a:spAutoFit/>
          </a:bodyPr>
          <a:lstStyle/>
          <a:p>
            <a:r>
              <a:rPr lang="es-ES" b="1" dirty="0"/>
              <a:t>Crear un nuevo tablero en nuestra carpeta personal y añadir el conjunto de datos que va a servir como base para la generación del mismo.</a:t>
            </a:r>
          </a:p>
        </p:txBody>
      </p:sp>
      <p:sp>
        <p:nvSpPr>
          <p:cNvPr id="5" name="Title 4">
            <a:extLst>
              <a:ext uri="{FF2B5EF4-FFF2-40B4-BE49-F238E27FC236}">
                <a16:creationId xmlns:a16="http://schemas.microsoft.com/office/drawing/2014/main" id="{E40E8226-9F11-4FAD-B867-4990C6F6A42F}"/>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1</a:t>
            </a:r>
            <a:endParaRPr lang="es-ES" sz="3600" dirty="0"/>
          </a:p>
        </p:txBody>
      </p:sp>
    </p:spTree>
    <p:extLst>
      <p:ext uri="{BB962C8B-B14F-4D97-AF65-F5344CB8AC3E}">
        <p14:creationId xmlns:p14="http://schemas.microsoft.com/office/powerpoint/2010/main" val="1508225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65D16-291F-4D96-9DF9-B85ECE6E26D3}"/>
              </a:ext>
            </a:extLst>
          </p:cNvPr>
          <p:cNvPicPr>
            <a:picLocks noChangeAspect="1"/>
          </p:cNvPicPr>
          <p:nvPr/>
        </p:nvPicPr>
        <p:blipFill>
          <a:blip r:embed="rId2"/>
          <a:stretch>
            <a:fillRect/>
          </a:stretch>
        </p:blipFill>
        <p:spPr>
          <a:xfrm>
            <a:off x="803929" y="993093"/>
            <a:ext cx="10861461" cy="5388235"/>
          </a:xfrm>
          <a:prstGeom prst="rect">
            <a:avLst/>
          </a:prstGeom>
        </p:spPr>
      </p:pic>
      <p:sp>
        <p:nvSpPr>
          <p:cNvPr id="2" name="TextBox 1">
            <a:extLst>
              <a:ext uri="{FF2B5EF4-FFF2-40B4-BE49-F238E27FC236}">
                <a16:creationId xmlns:a16="http://schemas.microsoft.com/office/drawing/2014/main" id="{870503D2-7EF5-463B-AD28-BB599723D609}"/>
              </a:ext>
            </a:extLst>
          </p:cNvPr>
          <p:cNvSpPr txBox="1"/>
          <p:nvPr/>
        </p:nvSpPr>
        <p:spPr>
          <a:xfrm>
            <a:off x="695400" y="476672"/>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spTree>
    <p:extLst>
      <p:ext uri="{BB962C8B-B14F-4D97-AF65-F5344CB8AC3E}">
        <p14:creationId xmlns:p14="http://schemas.microsoft.com/office/powerpoint/2010/main" val="3972038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CAC230D-68B8-49BD-B9B0-2E2427B2F3F0}"/>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0E689AE3-D636-4053-9624-46038D44B2F6}"/>
              </a:ext>
            </a:extLst>
          </p:cNvPr>
          <p:cNvSpPr>
            <a:spLocks noGrp="1"/>
          </p:cNvSpPr>
          <p:nvPr>
            <p:ph type="sldNum" sz="quarter" idx="17"/>
          </p:nvPr>
        </p:nvSpPr>
        <p:spPr/>
        <p:txBody>
          <a:bodyPr/>
          <a:lstStyle/>
          <a:p>
            <a:fld id="{4F9AC08D-23A9-440E-BCB9-AA1E9877CC38}" type="slidenum">
              <a:rPr lang="en-US" smtClean="0"/>
              <a:pPr/>
              <a:t>13</a:t>
            </a:fld>
            <a:endParaRPr lang="en-US"/>
          </a:p>
        </p:txBody>
      </p:sp>
      <p:sp>
        <p:nvSpPr>
          <p:cNvPr id="13" name="Content Placeholder 12">
            <a:extLst>
              <a:ext uri="{FF2B5EF4-FFF2-40B4-BE49-F238E27FC236}">
                <a16:creationId xmlns:a16="http://schemas.microsoft.com/office/drawing/2014/main" id="{228B6195-E504-4F7B-90A2-0E140A324280}"/>
              </a:ext>
            </a:extLst>
          </p:cNvPr>
          <p:cNvSpPr>
            <a:spLocks noGrp="1"/>
          </p:cNvSpPr>
          <p:nvPr>
            <p:ph sz="quarter" idx="18"/>
          </p:nvPr>
        </p:nvSpPr>
        <p:spPr/>
        <p:txBody>
          <a:bodyPr/>
          <a:lstStyle/>
          <a:p>
            <a:r>
              <a:rPr lang="es-ES" dirty="0"/>
              <a:t>Todos los menús se podrán esconder o mostrar desde el menú ver.</a:t>
            </a:r>
          </a:p>
          <a:p>
            <a:endParaRPr lang="es-ES" dirty="0"/>
          </a:p>
          <a:p>
            <a:endParaRPr lang="es-ES" dirty="0"/>
          </a:p>
          <a:p>
            <a:endParaRPr lang="es-ES" dirty="0"/>
          </a:p>
          <a:p>
            <a:endParaRPr lang="es-ES" dirty="0"/>
          </a:p>
          <a:p>
            <a:endParaRPr lang="es-ES" dirty="0"/>
          </a:p>
          <a:p>
            <a:endParaRPr lang="es-ES" dirty="0"/>
          </a:p>
          <a:p>
            <a:endParaRPr lang="es-ES" dirty="0"/>
          </a:p>
        </p:txBody>
      </p:sp>
      <p:sp>
        <p:nvSpPr>
          <p:cNvPr id="7" name="Title 6">
            <a:extLst>
              <a:ext uri="{FF2B5EF4-FFF2-40B4-BE49-F238E27FC236}">
                <a16:creationId xmlns:a16="http://schemas.microsoft.com/office/drawing/2014/main" id="{71F77FAD-B650-48C5-957B-AC1D5395DA04}"/>
              </a:ext>
            </a:extLst>
          </p:cNvPr>
          <p:cNvSpPr>
            <a:spLocks noGrp="1"/>
          </p:cNvSpPr>
          <p:nvPr>
            <p:ph type="title"/>
          </p:nvPr>
        </p:nvSpPr>
        <p:spPr/>
        <p:txBody>
          <a:bodyPr/>
          <a:lstStyle/>
          <a:p>
            <a:r>
              <a:rPr lang="es-ES" dirty="0">
                <a:solidFill>
                  <a:schemeClr val="accent1">
                    <a:lumMod val="75000"/>
                  </a:schemeClr>
                </a:solidFill>
              </a:rPr>
              <a:t>Esconder paneles del </a:t>
            </a:r>
            <a:r>
              <a:rPr lang="es-ES" dirty="0" err="1">
                <a:solidFill>
                  <a:schemeClr val="accent1">
                    <a:lumMod val="75000"/>
                  </a:schemeClr>
                </a:solidFill>
              </a:rPr>
              <a:t>menu</a:t>
            </a:r>
            <a:br>
              <a:rPr lang="es-ES" dirty="0">
                <a:solidFill>
                  <a:schemeClr val="accent1">
                    <a:lumMod val="75000"/>
                  </a:schemeClr>
                </a:solidFill>
              </a:rPr>
            </a:br>
            <a:endParaRPr lang="es-ES" dirty="0"/>
          </a:p>
        </p:txBody>
      </p:sp>
      <p:pic>
        <p:nvPicPr>
          <p:cNvPr id="15" name="Picture 14">
            <a:extLst>
              <a:ext uri="{FF2B5EF4-FFF2-40B4-BE49-F238E27FC236}">
                <a16:creationId xmlns:a16="http://schemas.microsoft.com/office/drawing/2014/main" id="{BA03F6CC-6402-48E5-8E3F-8DE686CF6B7D}"/>
              </a:ext>
            </a:extLst>
          </p:cNvPr>
          <p:cNvPicPr>
            <a:picLocks noChangeAspect="1"/>
          </p:cNvPicPr>
          <p:nvPr/>
        </p:nvPicPr>
        <p:blipFill>
          <a:blip r:embed="rId2"/>
          <a:stretch>
            <a:fillRect/>
          </a:stretch>
        </p:blipFill>
        <p:spPr>
          <a:xfrm>
            <a:off x="5879976" y="1686413"/>
            <a:ext cx="2446232" cy="1447925"/>
          </a:xfrm>
          <a:prstGeom prst="rect">
            <a:avLst/>
          </a:prstGeom>
        </p:spPr>
      </p:pic>
      <p:sp>
        <p:nvSpPr>
          <p:cNvPr id="18" name="Content Placeholder 17">
            <a:extLst>
              <a:ext uri="{FF2B5EF4-FFF2-40B4-BE49-F238E27FC236}">
                <a16:creationId xmlns:a16="http://schemas.microsoft.com/office/drawing/2014/main" id="{120004BB-8BEF-464A-9465-04A1B05909FA}"/>
              </a:ext>
            </a:extLst>
          </p:cNvPr>
          <p:cNvSpPr>
            <a:spLocks noGrp="1"/>
          </p:cNvSpPr>
          <p:nvPr>
            <p:ph sz="quarter" idx="19"/>
          </p:nvPr>
        </p:nvSpPr>
        <p:spPr>
          <a:xfrm>
            <a:off x="380999" y="3252847"/>
            <a:ext cx="4058817" cy="4689475"/>
          </a:xfrm>
        </p:spPr>
        <p:txBody>
          <a:bodyPr/>
          <a:lstStyle/>
          <a:p>
            <a:r>
              <a:rPr lang="es-ES" dirty="0"/>
              <a:t>Consiguiendo de esta forma un mejor aprovechamiento de la pantalla, ya que </a:t>
            </a:r>
            <a:r>
              <a:rPr lang="es-ES" dirty="0" err="1"/>
              <a:t>Microstrategy</a:t>
            </a:r>
            <a:r>
              <a:rPr lang="es-ES" dirty="0"/>
              <a:t> VI tiene diseño </a:t>
            </a:r>
            <a:r>
              <a:rPr lang="es-ES" dirty="0" err="1"/>
              <a:t>responsive</a:t>
            </a:r>
            <a:r>
              <a:rPr lang="es-ES" dirty="0"/>
              <a:t>.</a:t>
            </a:r>
          </a:p>
          <a:p>
            <a:endParaRPr lang="es-ES" dirty="0"/>
          </a:p>
        </p:txBody>
      </p:sp>
      <p:pic>
        <p:nvPicPr>
          <p:cNvPr id="19" name="Picture 18">
            <a:extLst>
              <a:ext uri="{FF2B5EF4-FFF2-40B4-BE49-F238E27FC236}">
                <a16:creationId xmlns:a16="http://schemas.microsoft.com/office/drawing/2014/main" id="{D5F340F1-F7BF-4DA3-92BC-0DE980F6BA48}"/>
              </a:ext>
            </a:extLst>
          </p:cNvPr>
          <p:cNvPicPr>
            <a:picLocks noChangeAspect="1"/>
          </p:cNvPicPr>
          <p:nvPr/>
        </p:nvPicPr>
        <p:blipFill>
          <a:blip r:embed="rId3"/>
          <a:stretch>
            <a:fillRect/>
          </a:stretch>
        </p:blipFill>
        <p:spPr>
          <a:xfrm>
            <a:off x="4583832" y="3429001"/>
            <a:ext cx="7227168" cy="2466068"/>
          </a:xfrm>
          <a:prstGeom prst="rect">
            <a:avLst/>
          </a:prstGeom>
        </p:spPr>
      </p:pic>
    </p:spTree>
    <p:extLst>
      <p:ext uri="{BB962C8B-B14F-4D97-AF65-F5344CB8AC3E}">
        <p14:creationId xmlns:p14="http://schemas.microsoft.com/office/powerpoint/2010/main" val="691738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5DA00A-2A8D-4BFB-B919-9526CFA86549}"/>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60D0A91F-A881-4BE9-B65B-7D2AA5E6771B}"/>
              </a:ext>
            </a:extLst>
          </p:cNvPr>
          <p:cNvSpPr>
            <a:spLocks noGrp="1"/>
          </p:cNvSpPr>
          <p:nvPr>
            <p:ph type="sldNum" sz="quarter" idx="17"/>
          </p:nvPr>
        </p:nvSpPr>
        <p:spPr/>
        <p:txBody>
          <a:bodyPr/>
          <a:lstStyle/>
          <a:p>
            <a:fld id="{4F9AC08D-23A9-440E-BCB9-AA1E9877CC38}" type="slidenum">
              <a:rPr lang="en-US" smtClean="0"/>
              <a:pPr/>
              <a:t>14</a:t>
            </a:fld>
            <a:endParaRPr lang="en-US" dirty="0"/>
          </a:p>
        </p:txBody>
      </p:sp>
      <p:sp>
        <p:nvSpPr>
          <p:cNvPr id="8" name="Content Placeholder 7">
            <a:extLst>
              <a:ext uri="{FF2B5EF4-FFF2-40B4-BE49-F238E27FC236}">
                <a16:creationId xmlns:a16="http://schemas.microsoft.com/office/drawing/2014/main" id="{F634560F-1EBB-4389-A147-BBC51F3BCA05}"/>
              </a:ext>
            </a:extLst>
          </p:cNvPr>
          <p:cNvSpPr>
            <a:spLocks noGrp="1"/>
          </p:cNvSpPr>
          <p:nvPr>
            <p:ph sz="quarter" idx="18"/>
          </p:nvPr>
        </p:nvSpPr>
        <p:spPr/>
        <p:txBody>
          <a:bodyPr/>
          <a:lstStyle/>
          <a:p>
            <a:r>
              <a:rPr lang="es-ES" dirty="0" err="1"/>
              <a:t>Microstrategy</a:t>
            </a:r>
            <a:r>
              <a:rPr lang="es-ES" dirty="0"/>
              <a:t> Visual </a:t>
            </a:r>
            <a:r>
              <a:rPr lang="es-ES" dirty="0" err="1"/>
              <a:t>Insight</a:t>
            </a:r>
            <a:r>
              <a:rPr lang="es-ES" dirty="0"/>
              <a:t> nos proporciona hojas, con las hojas, lo que conseguiremos, es encapsular la los filtros genérales de la hoja, es decir, el panel filtro afectara a la hoja donde se encuentre, y habrá tantos paneles filtros como hojas haya en el tablero.</a:t>
            </a:r>
          </a:p>
          <a:p>
            <a:r>
              <a:rPr lang="es-ES" dirty="0"/>
              <a:t>En el ejemplo vemos diferentes filtros para la hoja 1 y para la hoja 2. </a:t>
            </a:r>
          </a:p>
          <a:p>
            <a:endParaRPr lang="es-ES" dirty="0"/>
          </a:p>
        </p:txBody>
      </p:sp>
      <p:sp>
        <p:nvSpPr>
          <p:cNvPr id="7" name="Title 6">
            <a:extLst>
              <a:ext uri="{FF2B5EF4-FFF2-40B4-BE49-F238E27FC236}">
                <a16:creationId xmlns:a16="http://schemas.microsoft.com/office/drawing/2014/main" id="{8571C704-1C75-4490-AC02-AF98FFBE8997}"/>
              </a:ext>
            </a:extLst>
          </p:cNvPr>
          <p:cNvSpPr>
            <a:spLocks noGrp="1"/>
          </p:cNvSpPr>
          <p:nvPr>
            <p:ph type="title"/>
          </p:nvPr>
        </p:nvSpPr>
        <p:spPr/>
        <p:txBody>
          <a:bodyPr/>
          <a:lstStyle/>
          <a:p>
            <a:r>
              <a:rPr lang="es-ES" dirty="0">
                <a:solidFill>
                  <a:schemeClr val="accent1">
                    <a:lumMod val="75000"/>
                  </a:schemeClr>
                </a:solidFill>
              </a:rPr>
              <a:t>Descripción hojas de VI</a:t>
            </a:r>
            <a:br>
              <a:rPr lang="es-ES" dirty="0">
                <a:solidFill>
                  <a:schemeClr val="accent1">
                    <a:lumMod val="75000"/>
                  </a:schemeClr>
                </a:solidFill>
              </a:rPr>
            </a:br>
            <a:endParaRPr lang="es-ES" dirty="0"/>
          </a:p>
        </p:txBody>
      </p:sp>
      <p:pic>
        <p:nvPicPr>
          <p:cNvPr id="10" name="Content Placeholder 9">
            <a:extLst>
              <a:ext uri="{FF2B5EF4-FFF2-40B4-BE49-F238E27FC236}">
                <a16:creationId xmlns:a16="http://schemas.microsoft.com/office/drawing/2014/main" id="{B09A8820-E2CF-4148-A476-26D9408A68FD}"/>
              </a:ext>
            </a:extLst>
          </p:cNvPr>
          <p:cNvPicPr>
            <a:picLocks noGrp="1" noChangeAspect="1"/>
          </p:cNvPicPr>
          <p:nvPr>
            <p:ph sz="quarter" idx="19"/>
          </p:nvPr>
        </p:nvPicPr>
        <p:blipFill>
          <a:blip r:embed="rId2"/>
          <a:stretch>
            <a:fillRect/>
          </a:stretch>
        </p:blipFill>
        <p:spPr>
          <a:xfrm>
            <a:off x="6312024" y="1628800"/>
            <a:ext cx="4202832" cy="2727473"/>
          </a:xfrm>
          <a:prstGeom prst="rect">
            <a:avLst/>
          </a:prstGeom>
        </p:spPr>
      </p:pic>
      <p:pic>
        <p:nvPicPr>
          <p:cNvPr id="11" name="Picture 10">
            <a:extLst>
              <a:ext uri="{FF2B5EF4-FFF2-40B4-BE49-F238E27FC236}">
                <a16:creationId xmlns:a16="http://schemas.microsoft.com/office/drawing/2014/main" id="{EDE12A0F-F6D4-4691-B2EE-D1EFC8272663}"/>
              </a:ext>
            </a:extLst>
          </p:cNvPr>
          <p:cNvPicPr>
            <a:picLocks noChangeAspect="1"/>
          </p:cNvPicPr>
          <p:nvPr/>
        </p:nvPicPr>
        <p:blipFill>
          <a:blip r:embed="rId3"/>
          <a:stretch>
            <a:fillRect/>
          </a:stretch>
        </p:blipFill>
        <p:spPr>
          <a:xfrm>
            <a:off x="7825429" y="3568682"/>
            <a:ext cx="4010838" cy="2889589"/>
          </a:xfrm>
          <a:prstGeom prst="rect">
            <a:avLst/>
          </a:prstGeom>
        </p:spPr>
      </p:pic>
    </p:spTree>
    <p:extLst>
      <p:ext uri="{BB962C8B-B14F-4D97-AF65-F5344CB8AC3E}">
        <p14:creationId xmlns:p14="http://schemas.microsoft.com/office/powerpoint/2010/main" val="333195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8E3A62D-AE33-4ADC-A2DB-A8337984F0A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CC618B67-EBA4-41DC-81C5-A36D348E7239}"/>
              </a:ext>
            </a:extLst>
          </p:cNvPr>
          <p:cNvSpPr>
            <a:spLocks noGrp="1"/>
          </p:cNvSpPr>
          <p:nvPr>
            <p:ph type="sldNum" sz="quarter" idx="17"/>
          </p:nvPr>
        </p:nvSpPr>
        <p:spPr/>
        <p:txBody>
          <a:bodyPr/>
          <a:lstStyle/>
          <a:p>
            <a:fld id="{4F9AC08D-23A9-440E-BCB9-AA1E9877CC38}" type="slidenum">
              <a:rPr lang="en-US" smtClean="0"/>
              <a:pPr/>
              <a:t>15</a:t>
            </a:fld>
            <a:endParaRPr lang="en-US" dirty="0"/>
          </a:p>
        </p:txBody>
      </p:sp>
      <p:sp>
        <p:nvSpPr>
          <p:cNvPr id="4" name="Content Placeholder 3">
            <a:extLst>
              <a:ext uri="{FF2B5EF4-FFF2-40B4-BE49-F238E27FC236}">
                <a16:creationId xmlns:a16="http://schemas.microsoft.com/office/drawing/2014/main" id="{75326955-9199-479F-8F3C-BFC4FB6FAEF2}"/>
              </a:ext>
            </a:extLst>
          </p:cNvPr>
          <p:cNvSpPr>
            <a:spLocks noGrp="1"/>
          </p:cNvSpPr>
          <p:nvPr>
            <p:ph sz="quarter" idx="18"/>
          </p:nvPr>
        </p:nvSpPr>
        <p:spPr>
          <a:xfrm>
            <a:off x="1897074" y="1828802"/>
            <a:ext cx="4745467" cy="4689475"/>
          </a:xfrm>
        </p:spPr>
        <p:txBody>
          <a:bodyPr>
            <a:normAutofit fontScale="40000" lnSpcReduction="20000"/>
          </a:bodyPr>
          <a:lstStyle/>
          <a:p>
            <a:r>
              <a:rPr lang="es-ES" dirty="0"/>
              <a:t>En el panel de filtros podremos agregar los filtros para atributos e indicadores que afectaran sobre todas las visualizaciones mostradas en la hoja.</a:t>
            </a:r>
            <a:br>
              <a:rPr lang="es-ES" dirty="0"/>
            </a:br>
            <a:endParaRPr lang="es-ES" dirty="0"/>
          </a:p>
          <a:p>
            <a:r>
              <a:rPr lang="es-ES" dirty="0"/>
              <a:t>Los filtros podrán incluir elementos o excluir.</a:t>
            </a:r>
            <a:br>
              <a:rPr lang="es-ES" dirty="0"/>
            </a:br>
            <a:br>
              <a:rPr lang="es-ES" dirty="0"/>
            </a:br>
            <a:r>
              <a:rPr lang="es-ES" dirty="0"/>
              <a:t>Podremos elegir diferentes estilos de visualización para los atributos:</a:t>
            </a:r>
            <a:br>
              <a:rPr lang="es-ES" dirty="0"/>
            </a:br>
            <a:endParaRPr lang="es-ES" dirty="0"/>
          </a:p>
          <a:p>
            <a:r>
              <a:rPr lang="es-ES" dirty="0"/>
              <a:t>Casillas de verificación (1)</a:t>
            </a:r>
          </a:p>
          <a:p>
            <a:r>
              <a:rPr lang="es-ES" dirty="0"/>
              <a:t>Barra de desplazamiento (2)</a:t>
            </a:r>
          </a:p>
          <a:p>
            <a:r>
              <a:rPr lang="es-ES" dirty="0"/>
              <a:t>Cuadro Buscar (3)</a:t>
            </a:r>
          </a:p>
          <a:p>
            <a:r>
              <a:rPr lang="es-ES" dirty="0"/>
              <a:t>Botones de Opción (4)</a:t>
            </a:r>
          </a:p>
          <a:p>
            <a:r>
              <a:rPr lang="es-ES" dirty="0"/>
              <a:t>Lista desplegable (5)</a:t>
            </a:r>
          </a:p>
          <a:p>
            <a:endParaRPr lang="es-ES" dirty="0"/>
          </a:p>
          <a:p>
            <a:r>
              <a:rPr lang="es-ES" dirty="0"/>
              <a:t>Y dos estilos de visualización para los indicadores:</a:t>
            </a:r>
            <a:br>
              <a:rPr lang="es-ES" dirty="0"/>
            </a:br>
            <a:endParaRPr lang="es-ES" dirty="0"/>
          </a:p>
          <a:p>
            <a:r>
              <a:rPr lang="es-ES" dirty="0"/>
              <a:t>Calificación: Ej. Mayores de 10 </a:t>
            </a:r>
          </a:p>
          <a:p>
            <a:r>
              <a:rPr lang="es-ES" dirty="0"/>
              <a:t>Orden: Ej. Los 10 primeros</a:t>
            </a:r>
          </a:p>
          <a:p>
            <a:br>
              <a:rPr lang="es-ES" dirty="0"/>
            </a:br>
            <a:br>
              <a:rPr lang="es-ES" dirty="0"/>
            </a:br>
            <a:r>
              <a:rPr lang="es-ES" dirty="0"/>
              <a:t>*Una opción interesante, si queremos que el filtro aplique a todos los filtros a continuación seria la opción “Apuntar a todos los filtros a continuación” y estos filtraría todos los filtros, evitando </a:t>
            </a:r>
            <a:r>
              <a:rPr lang="es-ES" dirty="0" err="1"/>
              <a:t>asi</a:t>
            </a:r>
            <a:r>
              <a:rPr lang="es-ES" dirty="0"/>
              <a:t> que el usuario tenga opciones sin información.</a:t>
            </a:r>
          </a:p>
          <a:p>
            <a:endParaRPr lang="es-ES" dirty="0"/>
          </a:p>
        </p:txBody>
      </p:sp>
      <p:sp>
        <p:nvSpPr>
          <p:cNvPr id="5" name="Title 4">
            <a:extLst>
              <a:ext uri="{FF2B5EF4-FFF2-40B4-BE49-F238E27FC236}">
                <a16:creationId xmlns:a16="http://schemas.microsoft.com/office/drawing/2014/main" id="{B522E14A-FEC1-43D7-A751-F93976ACB0D7}"/>
              </a:ext>
            </a:extLst>
          </p:cNvPr>
          <p:cNvSpPr>
            <a:spLocks noGrp="1"/>
          </p:cNvSpPr>
          <p:nvPr>
            <p:ph type="title"/>
          </p:nvPr>
        </p:nvSpPr>
        <p:spPr/>
        <p:txBody>
          <a:bodyPr/>
          <a:lstStyle/>
          <a:p>
            <a:r>
              <a:rPr lang="es-ES" dirty="0">
                <a:solidFill>
                  <a:schemeClr val="accent1">
                    <a:lumMod val="75000"/>
                  </a:schemeClr>
                </a:solidFill>
              </a:rPr>
              <a:t>Panel de Filtros</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E1F87BDE-93F2-4D9D-9AF9-A73CE8725FD8}"/>
              </a:ext>
            </a:extLst>
          </p:cNvPr>
          <p:cNvPicPr>
            <a:picLocks noChangeAspect="1"/>
          </p:cNvPicPr>
          <p:nvPr/>
        </p:nvPicPr>
        <p:blipFill>
          <a:blip r:embed="rId2"/>
          <a:stretch>
            <a:fillRect/>
          </a:stretch>
        </p:blipFill>
        <p:spPr>
          <a:xfrm>
            <a:off x="380999" y="1275263"/>
            <a:ext cx="1379340" cy="5243014"/>
          </a:xfrm>
          <a:prstGeom prst="rect">
            <a:avLst/>
          </a:prstGeom>
        </p:spPr>
      </p:pic>
      <p:pic>
        <p:nvPicPr>
          <p:cNvPr id="8" name="Picture 7">
            <a:extLst>
              <a:ext uri="{FF2B5EF4-FFF2-40B4-BE49-F238E27FC236}">
                <a16:creationId xmlns:a16="http://schemas.microsoft.com/office/drawing/2014/main" id="{5C2E68D6-D244-44A7-A4BC-FB2298143EF2}"/>
              </a:ext>
            </a:extLst>
          </p:cNvPr>
          <p:cNvPicPr>
            <a:picLocks noChangeAspect="1"/>
          </p:cNvPicPr>
          <p:nvPr/>
        </p:nvPicPr>
        <p:blipFill>
          <a:blip r:embed="rId3"/>
          <a:stretch>
            <a:fillRect/>
          </a:stretch>
        </p:blipFill>
        <p:spPr>
          <a:xfrm>
            <a:off x="6968438" y="697371"/>
            <a:ext cx="1364098" cy="1569856"/>
          </a:xfrm>
          <a:prstGeom prst="rect">
            <a:avLst/>
          </a:prstGeom>
        </p:spPr>
      </p:pic>
      <p:pic>
        <p:nvPicPr>
          <p:cNvPr id="9" name="Picture 8">
            <a:extLst>
              <a:ext uri="{FF2B5EF4-FFF2-40B4-BE49-F238E27FC236}">
                <a16:creationId xmlns:a16="http://schemas.microsoft.com/office/drawing/2014/main" id="{73F4C0A8-44E4-431B-A528-34CDF934C108}"/>
              </a:ext>
            </a:extLst>
          </p:cNvPr>
          <p:cNvPicPr>
            <a:picLocks noChangeAspect="1"/>
          </p:cNvPicPr>
          <p:nvPr/>
        </p:nvPicPr>
        <p:blipFill>
          <a:blip r:embed="rId4"/>
          <a:stretch>
            <a:fillRect/>
          </a:stretch>
        </p:blipFill>
        <p:spPr>
          <a:xfrm>
            <a:off x="8590301" y="872646"/>
            <a:ext cx="1341236" cy="609653"/>
          </a:xfrm>
          <a:prstGeom prst="rect">
            <a:avLst/>
          </a:prstGeom>
        </p:spPr>
      </p:pic>
      <p:pic>
        <p:nvPicPr>
          <p:cNvPr id="10" name="Picture 9">
            <a:extLst>
              <a:ext uri="{FF2B5EF4-FFF2-40B4-BE49-F238E27FC236}">
                <a16:creationId xmlns:a16="http://schemas.microsoft.com/office/drawing/2014/main" id="{AAE1F12D-CB14-4BEF-8BF5-2026C76B3896}"/>
              </a:ext>
            </a:extLst>
          </p:cNvPr>
          <p:cNvPicPr>
            <a:picLocks noChangeAspect="1"/>
          </p:cNvPicPr>
          <p:nvPr/>
        </p:nvPicPr>
        <p:blipFill>
          <a:blip r:embed="rId5"/>
          <a:stretch>
            <a:fillRect/>
          </a:stretch>
        </p:blipFill>
        <p:spPr>
          <a:xfrm>
            <a:off x="10224374" y="724204"/>
            <a:ext cx="1646063" cy="1165961"/>
          </a:xfrm>
          <a:prstGeom prst="rect">
            <a:avLst/>
          </a:prstGeom>
        </p:spPr>
      </p:pic>
      <p:pic>
        <p:nvPicPr>
          <p:cNvPr id="11" name="Picture 10">
            <a:extLst>
              <a:ext uri="{FF2B5EF4-FFF2-40B4-BE49-F238E27FC236}">
                <a16:creationId xmlns:a16="http://schemas.microsoft.com/office/drawing/2014/main" id="{676BAB36-B149-4CE8-9A59-CD1A24C3DBC2}"/>
              </a:ext>
            </a:extLst>
          </p:cNvPr>
          <p:cNvPicPr>
            <a:picLocks noChangeAspect="1"/>
          </p:cNvPicPr>
          <p:nvPr/>
        </p:nvPicPr>
        <p:blipFill>
          <a:blip r:embed="rId6"/>
          <a:stretch>
            <a:fillRect/>
          </a:stretch>
        </p:blipFill>
        <p:spPr>
          <a:xfrm>
            <a:off x="6987131" y="2515925"/>
            <a:ext cx="1417443" cy="1524132"/>
          </a:xfrm>
          <a:prstGeom prst="rect">
            <a:avLst/>
          </a:prstGeom>
        </p:spPr>
      </p:pic>
      <p:pic>
        <p:nvPicPr>
          <p:cNvPr id="12" name="Picture 11">
            <a:extLst>
              <a:ext uri="{FF2B5EF4-FFF2-40B4-BE49-F238E27FC236}">
                <a16:creationId xmlns:a16="http://schemas.microsoft.com/office/drawing/2014/main" id="{A3988EA7-6107-44BB-AFDE-159054703CF5}"/>
              </a:ext>
            </a:extLst>
          </p:cNvPr>
          <p:cNvPicPr>
            <a:picLocks noChangeAspect="1"/>
          </p:cNvPicPr>
          <p:nvPr/>
        </p:nvPicPr>
        <p:blipFill>
          <a:blip r:embed="rId7"/>
          <a:stretch>
            <a:fillRect/>
          </a:stretch>
        </p:blipFill>
        <p:spPr>
          <a:xfrm>
            <a:off x="8930428" y="2267114"/>
            <a:ext cx="2205250" cy="2435470"/>
          </a:xfrm>
          <a:prstGeom prst="rect">
            <a:avLst/>
          </a:prstGeom>
        </p:spPr>
      </p:pic>
      <p:sp>
        <p:nvSpPr>
          <p:cNvPr id="13" name="Rectangle: Rounded Corners 12">
            <a:extLst>
              <a:ext uri="{FF2B5EF4-FFF2-40B4-BE49-F238E27FC236}">
                <a16:creationId xmlns:a16="http://schemas.microsoft.com/office/drawing/2014/main" id="{D7E8761C-DCCB-4C21-9435-FBA4ECFA437E}"/>
              </a:ext>
            </a:extLst>
          </p:cNvPr>
          <p:cNvSpPr/>
          <p:nvPr/>
        </p:nvSpPr>
        <p:spPr>
          <a:xfrm>
            <a:off x="6825354" y="593418"/>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1</a:t>
            </a:r>
          </a:p>
        </p:txBody>
      </p:sp>
      <p:sp>
        <p:nvSpPr>
          <p:cNvPr id="14" name="Rectangle: Rounded Corners 13">
            <a:extLst>
              <a:ext uri="{FF2B5EF4-FFF2-40B4-BE49-F238E27FC236}">
                <a16:creationId xmlns:a16="http://schemas.microsoft.com/office/drawing/2014/main" id="{1A3DD1ED-1A07-4FCB-B2F3-0E3CE7BCED9B}"/>
              </a:ext>
            </a:extLst>
          </p:cNvPr>
          <p:cNvSpPr/>
          <p:nvPr/>
        </p:nvSpPr>
        <p:spPr>
          <a:xfrm>
            <a:off x="8408319" y="56573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2</a:t>
            </a:r>
          </a:p>
        </p:txBody>
      </p:sp>
      <p:sp>
        <p:nvSpPr>
          <p:cNvPr id="15" name="Rectangle: Rounded Corners 14">
            <a:extLst>
              <a:ext uri="{FF2B5EF4-FFF2-40B4-BE49-F238E27FC236}">
                <a16:creationId xmlns:a16="http://schemas.microsoft.com/office/drawing/2014/main" id="{879C9769-231B-48B4-9D9C-5F06E1E753D0}"/>
              </a:ext>
            </a:extLst>
          </p:cNvPr>
          <p:cNvSpPr/>
          <p:nvPr/>
        </p:nvSpPr>
        <p:spPr>
          <a:xfrm>
            <a:off x="10115847" y="514808"/>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3</a:t>
            </a:r>
          </a:p>
        </p:txBody>
      </p:sp>
      <p:sp>
        <p:nvSpPr>
          <p:cNvPr id="16" name="Rectangle: Rounded Corners 15">
            <a:extLst>
              <a:ext uri="{FF2B5EF4-FFF2-40B4-BE49-F238E27FC236}">
                <a16:creationId xmlns:a16="http://schemas.microsoft.com/office/drawing/2014/main" id="{CCC3BEDE-D7A1-48E6-ADFE-39308BF4D577}"/>
              </a:ext>
            </a:extLst>
          </p:cNvPr>
          <p:cNvSpPr/>
          <p:nvPr/>
        </p:nvSpPr>
        <p:spPr>
          <a:xfrm>
            <a:off x="6850396" y="2292677"/>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4</a:t>
            </a:r>
          </a:p>
        </p:txBody>
      </p:sp>
      <p:sp>
        <p:nvSpPr>
          <p:cNvPr id="17" name="Rectangle: Rounded Corners 16">
            <a:extLst>
              <a:ext uri="{FF2B5EF4-FFF2-40B4-BE49-F238E27FC236}">
                <a16:creationId xmlns:a16="http://schemas.microsoft.com/office/drawing/2014/main" id="{D500AFD3-0342-4A25-9D00-6F64BA264D18}"/>
              </a:ext>
            </a:extLst>
          </p:cNvPr>
          <p:cNvSpPr/>
          <p:nvPr/>
        </p:nvSpPr>
        <p:spPr>
          <a:xfrm>
            <a:off x="8767967" y="226711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5</a:t>
            </a:r>
          </a:p>
        </p:txBody>
      </p:sp>
      <p:pic>
        <p:nvPicPr>
          <p:cNvPr id="18" name="Picture 17">
            <a:extLst>
              <a:ext uri="{FF2B5EF4-FFF2-40B4-BE49-F238E27FC236}">
                <a16:creationId xmlns:a16="http://schemas.microsoft.com/office/drawing/2014/main" id="{2E52261D-D169-4BB7-886F-6DAF81C94772}"/>
              </a:ext>
            </a:extLst>
          </p:cNvPr>
          <p:cNvPicPr>
            <a:picLocks noChangeAspect="1"/>
          </p:cNvPicPr>
          <p:nvPr/>
        </p:nvPicPr>
        <p:blipFill>
          <a:blip r:embed="rId8"/>
          <a:stretch>
            <a:fillRect/>
          </a:stretch>
        </p:blipFill>
        <p:spPr>
          <a:xfrm>
            <a:off x="7012824" y="4517985"/>
            <a:ext cx="3154953" cy="2110923"/>
          </a:xfrm>
          <a:prstGeom prst="rect">
            <a:avLst/>
          </a:prstGeom>
        </p:spPr>
      </p:pic>
      <p:sp>
        <p:nvSpPr>
          <p:cNvPr id="19" name="Rectangle: Rounded Corners 18">
            <a:extLst>
              <a:ext uri="{FF2B5EF4-FFF2-40B4-BE49-F238E27FC236}">
                <a16:creationId xmlns:a16="http://schemas.microsoft.com/office/drawing/2014/main" id="{3F4D65C3-0B27-4052-BEA4-FC055681B056}"/>
              </a:ext>
            </a:extLst>
          </p:cNvPr>
          <p:cNvSpPr/>
          <p:nvPr/>
        </p:nvSpPr>
        <p:spPr>
          <a:xfrm>
            <a:off x="6900306" y="4226074"/>
            <a:ext cx="217054" cy="365126"/>
          </a:xfrm>
          <a:prstGeom prst="roundRect">
            <a:avLst/>
          </a:prstGeom>
          <a:solidFill>
            <a:schemeClr val="bg2"/>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a:solidFill>
                  <a:srgbClr val="FF0000"/>
                </a:solidFill>
              </a:rPr>
              <a:t>6</a:t>
            </a:r>
          </a:p>
        </p:txBody>
      </p:sp>
    </p:spTree>
    <p:extLst>
      <p:ext uri="{BB962C8B-B14F-4D97-AF65-F5344CB8AC3E}">
        <p14:creationId xmlns:p14="http://schemas.microsoft.com/office/powerpoint/2010/main" val="3414324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7FFBB6-A47F-42F0-AD64-F7EDEB74B972}"/>
              </a:ext>
            </a:extLst>
          </p:cNvPr>
          <p:cNvPicPr>
            <a:picLocks noChangeAspect="1"/>
          </p:cNvPicPr>
          <p:nvPr/>
        </p:nvPicPr>
        <p:blipFill>
          <a:blip r:embed="rId2"/>
          <a:stretch>
            <a:fillRect/>
          </a:stretch>
        </p:blipFill>
        <p:spPr>
          <a:xfrm>
            <a:off x="7116241" y="3205873"/>
            <a:ext cx="4466624" cy="3312404"/>
          </a:xfrm>
          <a:prstGeom prst="rect">
            <a:avLst/>
          </a:prstGeom>
        </p:spPr>
      </p:pic>
      <p:sp>
        <p:nvSpPr>
          <p:cNvPr id="2" name="Footer Placeholder 1">
            <a:extLst>
              <a:ext uri="{FF2B5EF4-FFF2-40B4-BE49-F238E27FC236}">
                <a16:creationId xmlns:a16="http://schemas.microsoft.com/office/drawing/2014/main" id="{F0B5D3F9-A33F-4B36-B633-157887071F23}"/>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71F514D-6D83-452F-A9D7-6F8D5A85F789}"/>
              </a:ext>
            </a:extLst>
          </p:cNvPr>
          <p:cNvSpPr>
            <a:spLocks noGrp="1"/>
          </p:cNvSpPr>
          <p:nvPr>
            <p:ph type="sldNum" sz="quarter" idx="17"/>
          </p:nvPr>
        </p:nvSpPr>
        <p:spPr/>
        <p:txBody>
          <a:bodyPr/>
          <a:lstStyle/>
          <a:p>
            <a:fld id="{4F9AC08D-23A9-440E-BCB9-AA1E9877CC38}" type="slidenum">
              <a:rPr lang="en-US" smtClean="0"/>
              <a:pPr/>
              <a:t>16</a:t>
            </a:fld>
            <a:endParaRPr lang="en-US" dirty="0"/>
          </a:p>
        </p:txBody>
      </p:sp>
      <p:sp>
        <p:nvSpPr>
          <p:cNvPr id="7" name="Content Placeholder 6">
            <a:extLst>
              <a:ext uri="{FF2B5EF4-FFF2-40B4-BE49-F238E27FC236}">
                <a16:creationId xmlns:a16="http://schemas.microsoft.com/office/drawing/2014/main" id="{1E3E090B-F8AD-4672-88A3-DA771062F22B}"/>
              </a:ext>
            </a:extLst>
          </p:cNvPr>
          <p:cNvSpPr>
            <a:spLocks noGrp="1"/>
          </p:cNvSpPr>
          <p:nvPr>
            <p:ph sz="quarter" idx="18"/>
          </p:nvPr>
        </p:nvSpPr>
        <p:spPr/>
        <p:txBody>
          <a:bodyPr>
            <a:normAutofit lnSpcReduction="10000"/>
          </a:bodyPr>
          <a:lstStyle/>
          <a:p>
            <a:r>
              <a:rPr lang="es-ES" dirty="0"/>
              <a:t>Al igual que los filtros solo filtran el contenido de una hoja , puede darse el caso de que quiera filtrarse el contendido de varias hojas,  y eso no es posible, pero </a:t>
            </a:r>
            <a:r>
              <a:rPr lang="es-ES" dirty="0" err="1"/>
              <a:t>Microstrategy</a:t>
            </a:r>
            <a:r>
              <a:rPr lang="es-ES" dirty="0"/>
              <a:t> VI nos brinda un objeto llamado paneles en el que podemos agregar el numero de paneles que sea necesario y cada uno de estos, con el numero de visualizaciones que sea necesario y todos ellos filtrados por los mismos filtros. </a:t>
            </a:r>
            <a:br>
              <a:rPr lang="es-ES" dirty="0"/>
            </a:br>
            <a:r>
              <a:rPr lang="es-ES" dirty="0"/>
              <a:t>Para añadir un panel deberemos pulsar sobre el menú de hoja y encontraremos insertar panel.</a:t>
            </a:r>
          </a:p>
          <a:p>
            <a:endParaRPr lang="es-ES" dirty="0"/>
          </a:p>
        </p:txBody>
      </p:sp>
      <p:sp>
        <p:nvSpPr>
          <p:cNvPr id="5" name="Title 4">
            <a:extLst>
              <a:ext uri="{FF2B5EF4-FFF2-40B4-BE49-F238E27FC236}">
                <a16:creationId xmlns:a16="http://schemas.microsoft.com/office/drawing/2014/main" id="{3FDF2CF9-451E-481F-A39B-A26D5424C6A0}"/>
              </a:ext>
            </a:extLst>
          </p:cNvPr>
          <p:cNvSpPr>
            <a:spLocks noGrp="1"/>
          </p:cNvSpPr>
          <p:nvPr>
            <p:ph type="title"/>
          </p:nvPr>
        </p:nvSpPr>
        <p:spPr/>
        <p:txBody>
          <a:bodyPr/>
          <a:lstStyle/>
          <a:p>
            <a:r>
              <a:rPr lang="es-ES" dirty="0">
                <a:solidFill>
                  <a:schemeClr val="accent1">
                    <a:lumMod val="75000"/>
                  </a:schemeClr>
                </a:solidFill>
              </a:rPr>
              <a:t>Paneles</a:t>
            </a:r>
            <a:br>
              <a:rPr lang="es-ES" dirty="0">
                <a:solidFill>
                  <a:schemeClr val="accent1">
                    <a:lumMod val="75000"/>
                  </a:schemeClr>
                </a:solidFill>
              </a:rPr>
            </a:br>
            <a:endParaRPr lang="es-ES" dirty="0"/>
          </a:p>
        </p:txBody>
      </p:sp>
      <p:pic>
        <p:nvPicPr>
          <p:cNvPr id="9" name="Content Placeholder 8">
            <a:extLst>
              <a:ext uri="{FF2B5EF4-FFF2-40B4-BE49-F238E27FC236}">
                <a16:creationId xmlns:a16="http://schemas.microsoft.com/office/drawing/2014/main" id="{CA319FA3-3B1E-4576-BD3A-9731DED00370}"/>
              </a:ext>
            </a:extLst>
          </p:cNvPr>
          <p:cNvPicPr>
            <a:picLocks noGrp="1" noChangeAspect="1"/>
          </p:cNvPicPr>
          <p:nvPr>
            <p:ph sz="quarter" idx="19"/>
          </p:nvPr>
        </p:nvPicPr>
        <p:blipFill>
          <a:blip r:embed="rId3"/>
          <a:stretch>
            <a:fillRect/>
          </a:stretch>
        </p:blipFill>
        <p:spPr>
          <a:xfrm>
            <a:off x="6644453" y="1304745"/>
            <a:ext cx="2156647" cy="1760373"/>
          </a:xfrm>
          <a:prstGeom prst="rect">
            <a:avLst/>
          </a:prstGeom>
        </p:spPr>
      </p:pic>
    </p:spTree>
    <p:extLst>
      <p:ext uri="{BB962C8B-B14F-4D97-AF65-F5344CB8AC3E}">
        <p14:creationId xmlns:p14="http://schemas.microsoft.com/office/powerpoint/2010/main" val="3904286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494D500-C0A9-4514-A508-4C2B787E8ED6}"/>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FD9D18A-52B6-47A9-985C-9B4E2756AB46}"/>
              </a:ext>
            </a:extLst>
          </p:cNvPr>
          <p:cNvSpPr>
            <a:spLocks noGrp="1"/>
          </p:cNvSpPr>
          <p:nvPr>
            <p:ph type="sldNum" sz="quarter" idx="17"/>
          </p:nvPr>
        </p:nvSpPr>
        <p:spPr/>
        <p:txBody>
          <a:bodyPr/>
          <a:lstStyle/>
          <a:p>
            <a:fld id="{4F9AC08D-23A9-440E-BCB9-AA1E9877CC38}" type="slidenum">
              <a:rPr lang="en-US" smtClean="0"/>
              <a:pPr/>
              <a:t>17</a:t>
            </a:fld>
            <a:endParaRPr lang="en-US" dirty="0"/>
          </a:p>
        </p:txBody>
      </p:sp>
      <p:sp>
        <p:nvSpPr>
          <p:cNvPr id="4" name="Content Placeholder 3">
            <a:extLst>
              <a:ext uri="{FF2B5EF4-FFF2-40B4-BE49-F238E27FC236}">
                <a16:creationId xmlns:a16="http://schemas.microsoft.com/office/drawing/2014/main" id="{0628354F-A423-4770-8144-A1BECE6F9FA4}"/>
              </a:ext>
            </a:extLst>
          </p:cNvPr>
          <p:cNvSpPr>
            <a:spLocks noGrp="1"/>
          </p:cNvSpPr>
          <p:nvPr>
            <p:ph sz="quarter" idx="18"/>
          </p:nvPr>
        </p:nvSpPr>
        <p:spPr/>
        <p:txBody>
          <a:bodyPr/>
          <a:lstStyle/>
          <a:p>
            <a:r>
              <a:rPr lang="es-ES" sz="2000" dirty="0"/>
              <a:t>Existe un objeto filtro que filtrara a las visualizaciones de la hoja/panel en el que nos encontramos de forma individual, con lo que podremos elegir uno varias visualizaciones que filtrar.</a:t>
            </a:r>
            <a:br>
              <a:rPr lang="es-ES" sz="2000" dirty="0"/>
            </a:br>
            <a:br>
              <a:rPr lang="es-ES" sz="2000" dirty="0"/>
            </a:br>
            <a:r>
              <a:rPr lang="es-ES" sz="2000" dirty="0"/>
              <a:t>Para agregarlo basta con irnos a la barra de herramientas y pulsar sobre insertar </a:t>
            </a:r>
            <a:r>
              <a:rPr lang="es-ES" sz="2000" dirty="0">
                <a:sym typeface="Wingdings" panose="05000000000000000000" pitchFamily="2" charset="2"/>
              </a:rPr>
              <a:t></a:t>
            </a:r>
            <a:r>
              <a:rPr lang="es-ES" sz="2000" dirty="0"/>
              <a:t> filtrar</a:t>
            </a:r>
          </a:p>
          <a:p>
            <a:endParaRPr lang="es-ES" dirty="0"/>
          </a:p>
        </p:txBody>
      </p:sp>
      <p:sp>
        <p:nvSpPr>
          <p:cNvPr id="5" name="Title 4">
            <a:extLst>
              <a:ext uri="{FF2B5EF4-FFF2-40B4-BE49-F238E27FC236}">
                <a16:creationId xmlns:a16="http://schemas.microsoft.com/office/drawing/2014/main" id="{FE8CA0E8-57BF-47BF-A881-264201910D73}"/>
              </a:ext>
            </a:extLst>
          </p:cNvPr>
          <p:cNvSpPr>
            <a:spLocks noGrp="1"/>
          </p:cNvSpPr>
          <p:nvPr>
            <p:ph type="title"/>
          </p:nvPr>
        </p:nvSpPr>
        <p:spPr/>
        <p:txBody>
          <a:bodyPr/>
          <a:lstStyle/>
          <a:p>
            <a:r>
              <a:rPr lang="es-ES" dirty="0">
                <a:solidFill>
                  <a:schemeClr val="accent1">
                    <a:lumMod val="75000"/>
                  </a:schemeClr>
                </a:solidFill>
              </a:rPr>
              <a:t>Objeto Filtro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A11273A5-08FD-45D7-A65B-028C6FC28211}"/>
              </a:ext>
            </a:extLst>
          </p:cNvPr>
          <p:cNvSpPr>
            <a:spLocks noGrp="1"/>
          </p:cNvSpPr>
          <p:nvPr>
            <p:ph sz="quarter" idx="19"/>
          </p:nvPr>
        </p:nvSpPr>
        <p:spPr/>
        <p:txBody>
          <a:bodyPr/>
          <a:lstStyle/>
          <a:p>
            <a:r>
              <a:rPr lang="es-ES" sz="2000" dirty="0"/>
              <a:t>Al agregar el objeto deberemos añadir el atributo que deseamos mostrar sus elementos y la selección de estos serán los que filtren las visualizaciones que marquemos, para elegir que visualizaciones deseamos filtrar pulsaremos sobre el menú del filtro </a:t>
            </a:r>
            <a:r>
              <a:rPr lang="es-ES" sz="2000" dirty="0">
                <a:sym typeface="Wingdings" panose="05000000000000000000" pitchFamily="2" charset="2"/>
              </a:rPr>
              <a:t></a:t>
            </a:r>
            <a:r>
              <a:rPr lang="es-ES" sz="2000" dirty="0"/>
              <a:t> seleccionar destinos y elegiremos con un </a:t>
            </a:r>
            <a:r>
              <a:rPr lang="es-ES" sz="2000" dirty="0" err="1"/>
              <a:t>check</a:t>
            </a:r>
            <a:r>
              <a:rPr lang="es-ES" sz="2000" dirty="0"/>
              <a:t> las visualizaciones que deseamos filtrar.</a:t>
            </a:r>
          </a:p>
          <a:p>
            <a:endParaRPr lang="es-ES" dirty="0"/>
          </a:p>
        </p:txBody>
      </p:sp>
      <p:pic>
        <p:nvPicPr>
          <p:cNvPr id="7" name="Picture 6">
            <a:extLst>
              <a:ext uri="{FF2B5EF4-FFF2-40B4-BE49-F238E27FC236}">
                <a16:creationId xmlns:a16="http://schemas.microsoft.com/office/drawing/2014/main" id="{EFED6CFD-5975-4352-9B28-5DC1D2B01DB4}"/>
              </a:ext>
            </a:extLst>
          </p:cNvPr>
          <p:cNvPicPr>
            <a:picLocks noChangeAspect="1"/>
          </p:cNvPicPr>
          <p:nvPr/>
        </p:nvPicPr>
        <p:blipFill>
          <a:blip r:embed="rId2"/>
          <a:stretch>
            <a:fillRect/>
          </a:stretch>
        </p:blipFill>
        <p:spPr>
          <a:xfrm>
            <a:off x="380999" y="4653136"/>
            <a:ext cx="2400508" cy="1447925"/>
          </a:xfrm>
          <a:prstGeom prst="rect">
            <a:avLst/>
          </a:prstGeom>
        </p:spPr>
      </p:pic>
      <p:pic>
        <p:nvPicPr>
          <p:cNvPr id="8" name="Picture 7">
            <a:extLst>
              <a:ext uri="{FF2B5EF4-FFF2-40B4-BE49-F238E27FC236}">
                <a16:creationId xmlns:a16="http://schemas.microsoft.com/office/drawing/2014/main" id="{D9B3F28D-D5E6-48C4-B73A-601B780698AA}"/>
              </a:ext>
            </a:extLst>
          </p:cNvPr>
          <p:cNvPicPr>
            <a:picLocks noChangeAspect="1"/>
          </p:cNvPicPr>
          <p:nvPr/>
        </p:nvPicPr>
        <p:blipFill>
          <a:blip r:embed="rId3"/>
          <a:stretch>
            <a:fillRect/>
          </a:stretch>
        </p:blipFill>
        <p:spPr>
          <a:xfrm>
            <a:off x="8849492" y="4376346"/>
            <a:ext cx="2656710" cy="2114010"/>
          </a:xfrm>
          <a:prstGeom prst="rect">
            <a:avLst/>
          </a:prstGeom>
        </p:spPr>
      </p:pic>
    </p:spTree>
    <p:extLst>
      <p:ext uri="{BB962C8B-B14F-4D97-AF65-F5344CB8AC3E}">
        <p14:creationId xmlns:p14="http://schemas.microsoft.com/office/powerpoint/2010/main" val="4037358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DD87F69-AC32-42FE-B329-63123B6A9A3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E30B9C4F-194F-432F-ABA3-7D995379B2C0}"/>
              </a:ext>
            </a:extLst>
          </p:cNvPr>
          <p:cNvSpPr>
            <a:spLocks noGrp="1"/>
          </p:cNvSpPr>
          <p:nvPr>
            <p:ph type="sldNum" sz="quarter" idx="17"/>
          </p:nvPr>
        </p:nvSpPr>
        <p:spPr/>
        <p:txBody>
          <a:bodyPr/>
          <a:lstStyle/>
          <a:p>
            <a:fld id="{4F9AC08D-23A9-440E-BCB9-AA1E9877CC38}" type="slidenum">
              <a:rPr lang="en-US" smtClean="0"/>
              <a:pPr/>
              <a:t>18</a:t>
            </a:fld>
            <a:endParaRPr lang="en-US" dirty="0"/>
          </a:p>
        </p:txBody>
      </p:sp>
      <p:sp>
        <p:nvSpPr>
          <p:cNvPr id="4" name="Content Placeholder 3">
            <a:extLst>
              <a:ext uri="{FF2B5EF4-FFF2-40B4-BE49-F238E27FC236}">
                <a16:creationId xmlns:a16="http://schemas.microsoft.com/office/drawing/2014/main" id="{F369FF8A-C8E5-4D62-97AD-8DD04BDEFEC1}"/>
              </a:ext>
            </a:extLst>
          </p:cNvPr>
          <p:cNvSpPr>
            <a:spLocks noGrp="1"/>
          </p:cNvSpPr>
          <p:nvPr>
            <p:ph sz="quarter" idx="18"/>
          </p:nvPr>
        </p:nvSpPr>
        <p:spPr>
          <a:xfrm>
            <a:off x="381000" y="1828802"/>
            <a:ext cx="4922912" cy="4689475"/>
          </a:xfrm>
        </p:spPr>
        <p:txBody>
          <a:bodyPr>
            <a:normAutofit/>
          </a:bodyPr>
          <a:lstStyle/>
          <a:p>
            <a:r>
              <a:rPr lang="es-ES" sz="2000" dirty="0"/>
              <a:t>Las visualizaciones pueden actuar como filtros de otras, para ello iremos al menú de la visualización, elegiremos la visualización a la que queremos filtrar, y al pulsar sobre cualquier elemento de la visualización, filtrara las visualizaciones marcadas.</a:t>
            </a:r>
          </a:p>
        </p:txBody>
      </p:sp>
      <p:sp>
        <p:nvSpPr>
          <p:cNvPr id="5" name="Title 4">
            <a:extLst>
              <a:ext uri="{FF2B5EF4-FFF2-40B4-BE49-F238E27FC236}">
                <a16:creationId xmlns:a16="http://schemas.microsoft.com/office/drawing/2014/main" id="{6F710E07-C285-4577-994B-33B6BC99F757}"/>
              </a:ext>
            </a:extLst>
          </p:cNvPr>
          <p:cNvSpPr>
            <a:spLocks noGrp="1"/>
          </p:cNvSpPr>
          <p:nvPr>
            <p:ph type="title"/>
          </p:nvPr>
        </p:nvSpPr>
        <p:spPr/>
        <p:txBody>
          <a:bodyPr>
            <a:normAutofit fontScale="90000"/>
          </a:bodyPr>
          <a:lstStyle/>
          <a:p>
            <a:r>
              <a:rPr lang="es-ES" dirty="0">
                <a:solidFill>
                  <a:schemeClr val="accent1">
                    <a:lumMod val="75000"/>
                  </a:schemeClr>
                </a:solidFill>
              </a:rPr>
              <a:t>Filtrar con una visualización a otra</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141FA745-518B-4E81-9186-3C46F5459625}"/>
              </a:ext>
            </a:extLst>
          </p:cNvPr>
          <p:cNvPicPr>
            <a:picLocks noChangeAspect="1"/>
          </p:cNvPicPr>
          <p:nvPr/>
        </p:nvPicPr>
        <p:blipFill>
          <a:blip r:embed="rId2"/>
          <a:stretch>
            <a:fillRect/>
          </a:stretch>
        </p:blipFill>
        <p:spPr>
          <a:xfrm>
            <a:off x="5815024" y="1565654"/>
            <a:ext cx="3201873" cy="1719524"/>
          </a:xfrm>
          <a:prstGeom prst="rect">
            <a:avLst/>
          </a:prstGeom>
        </p:spPr>
      </p:pic>
      <p:pic>
        <p:nvPicPr>
          <p:cNvPr id="8" name="Content Placeholder 7">
            <a:extLst>
              <a:ext uri="{FF2B5EF4-FFF2-40B4-BE49-F238E27FC236}">
                <a16:creationId xmlns:a16="http://schemas.microsoft.com/office/drawing/2014/main" id="{21BA5354-8B47-4231-AD5D-38C8B250E54B}"/>
              </a:ext>
            </a:extLst>
          </p:cNvPr>
          <p:cNvPicPr>
            <a:picLocks noGrp="1" noChangeAspect="1"/>
          </p:cNvPicPr>
          <p:nvPr>
            <p:ph sz="quarter" idx="19"/>
          </p:nvPr>
        </p:nvPicPr>
        <p:blipFill>
          <a:blip r:embed="rId3"/>
          <a:stretch>
            <a:fillRect/>
          </a:stretch>
        </p:blipFill>
        <p:spPr>
          <a:xfrm>
            <a:off x="5815024" y="3429000"/>
            <a:ext cx="5715000" cy="2802365"/>
          </a:xfrm>
          <a:prstGeom prst="rect">
            <a:avLst/>
          </a:prstGeom>
        </p:spPr>
      </p:pic>
    </p:spTree>
    <p:extLst>
      <p:ext uri="{BB962C8B-B14F-4D97-AF65-F5344CB8AC3E}">
        <p14:creationId xmlns:p14="http://schemas.microsoft.com/office/powerpoint/2010/main" val="1702785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3491A94-D469-4082-A997-8FCC988AE691}"/>
              </a:ext>
            </a:extLst>
          </p:cNvPr>
          <p:cNvSpPr txBox="1"/>
          <p:nvPr/>
        </p:nvSpPr>
        <p:spPr>
          <a:xfrm>
            <a:off x="373030" y="2204864"/>
            <a:ext cx="11544300" cy="2862322"/>
          </a:xfrm>
          <a:prstGeom prst="rect">
            <a:avLst/>
          </a:prstGeom>
          <a:noFill/>
        </p:spPr>
        <p:txBody>
          <a:bodyPr wrap="square" rtlCol="0">
            <a:spAutoFit/>
          </a:bodyPr>
          <a:lstStyle/>
          <a:p>
            <a:pPr marL="285750" indent="-285750">
              <a:buFontTx/>
              <a:buChar char="-"/>
            </a:pPr>
            <a:r>
              <a:rPr lang="es-ES" dirty="0"/>
              <a:t>Añadimos una nueva visualización en la que mostraremos el número de solicitudes por organización funcional, su prioridad y el estado.</a:t>
            </a:r>
          </a:p>
          <a:p>
            <a:endParaRPr lang="es-ES" dirty="0"/>
          </a:p>
          <a:p>
            <a:pPr marL="285750" indent="-285750">
              <a:buFontTx/>
              <a:buChar char="-"/>
            </a:pPr>
            <a:r>
              <a:rPr lang="es-ES" dirty="0"/>
              <a:t>La nueva visualización se llamará “Detalle por </a:t>
            </a:r>
            <a:r>
              <a:rPr lang="es-ES" dirty="0" err="1"/>
              <a:t>Org</a:t>
            </a:r>
            <a:r>
              <a:rPr lang="es-ES" dirty="0"/>
              <a:t>. Funcional” y se filtrará pinchando en la visualización “Mapa de Calor por Vía Creación”.</a:t>
            </a:r>
          </a:p>
          <a:p>
            <a:endParaRPr lang="es-ES" dirty="0"/>
          </a:p>
          <a:p>
            <a:pPr marL="285750" indent="-285750">
              <a:buFontTx/>
              <a:buChar char="-"/>
            </a:pPr>
            <a:r>
              <a:rPr lang="es-ES" dirty="0"/>
              <a:t>Además incluiremos en la zona de filtros el atributo “Mes Apertura”, este filtro lo mostramos con estilo “Barra de desplazamiento”. Configuramos el filtro para ver solo datos posteriores al 9 de septiembre de 2017</a:t>
            </a:r>
          </a:p>
          <a:p>
            <a:pPr marL="285750" indent="-285750">
              <a:buFontTx/>
              <a:buChar char="-"/>
            </a:pPr>
            <a:endParaRPr lang="es-ES" dirty="0"/>
          </a:p>
        </p:txBody>
      </p:sp>
      <p:sp>
        <p:nvSpPr>
          <p:cNvPr id="4" name="TextBox 3">
            <a:extLst>
              <a:ext uri="{FF2B5EF4-FFF2-40B4-BE49-F238E27FC236}">
                <a16:creationId xmlns:a16="http://schemas.microsoft.com/office/drawing/2014/main" id="{20A031F8-9F1B-4AD9-AE2A-A0EE5DEDF112}"/>
              </a:ext>
            </a:extLst>
          </p:cNvPr>
          <p:cNvSpPr txBox="1"/>
          <p:nvPr/>
        </p:nvSpPr>
        <p:spPr>
          <a:xfrm>
            <a:off x="266700" y="1234234"/>
            <a:ext cx="11544300" cy="369332"/>
          </a:xfrm>
          <a:prstGeom prst="rect">
            <a:avLst/>
          </a:prstGeom>
          <a:noFill/>
        </p:spPr>
        <p:txBody>
          <a:bodyPr wrap="square" rtlCol="0">
            <a:spAutoFit/>
          </a:bodyPr>
          <a:lstStyle/>
          <a:p>
            <a:r>
              <a:rPr lang="es-ES" b="1" dirty="0"/>
              <a:t>Incluir nueva visualización “Detalle por </a:t>
            </a:r>
            <a:r>
              <a:rPr lang="es-ES" b="1" dirty="0" err="1"/>
              <a:t>Org</a:t>
            </a:r>
            <a:r>
              <a:rPr lang="es-ES" b="1" dirty="0"/>
              <a:t>. Funcional” filtrada por otra</a:t>
            </a:r>
          </a:p>
        </p:txBody>
      </p:sp>
      <p:sp>
        <p:nvSpPr>
          <p:cNvPr id="6" name="Title 4">
            <a:extLst>
              <a:ext uri="{FF2B5EF4-FFF2-40B4-BE49-F238E27FC236}">
                <a16:creationId xmlns:a16="http://schemas.microsoft.com/office/drawing/2014/main" id="{1294D6D8-A435-4A61-9BE0-9B5074D2AABA}"/>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2</a:t>
            </a:r>
            <a:endParaRPr lang="es-ES" sz="3600" dirty="0"/>
          </a:p>
        </p:txBody>
      </p:sp>
    </p:spTree>
    <p:extLst>
      <p:ext uri="{BB962C8B-B14F-4D97-AF65-F5344CB8AC3E}">
        <p14:creationId xmlns:p14="http://schemas.microsoft.com/office/powerpoint/2010/main" val="1197872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09FCEC8-B4ED-48E9-8513-608F11E1D0D9}"/>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A207149D-C41B-42B8-8D5B-94A17F571477}"/>
              </a:ext>
            </a:extLst>
          </p:cNvPr>
          <p:cNvSpPr>
            <a:spLocks noGrp="1"/>
          </p:cNvSpPr>
          <p:nvPr>
            <p:ph type="sldNum" sz="quarter" idx="17"/>
          </p:nvPr>
        </p:nvSpPr>
        <p:spPr/>
        <p:txBody>
          <a:bodyPr/>
          <a:lstStyle/>
          <a:p>
            <a:fld id="{4F9AC08D-23A9-440E-BCB9-AA1E9877CC38}" type="slidenum">
              <a:rPr lang="en-US" smtClean="0"/>
              <a:pPr/>
              <a:t>2</a:t>
            </a:fld>
            <a:endParaRPr lang="en-US"/>
          </a:p>
        </p:txBody>
      </p:sp>
      <p:sp>
        <p:nvSpPr>
          <p:cNvPr id="5" name="Title 4">
            <a:extLst>
              <a:ext uri="{FF2B5EF4-FFF2-40B4-BE49-F238E27FC236}">
                <a16:creationId xmlns:a16="http://schemas.microsoft.com/office/drawing/2014/main" id="{D2AAD172-898A-4365-995B-9FE7382B684B}"/>
              </a:ext>
            </a:extLst>
          </p:cNvPr>
          <p:cNvSpPr>
            <a:spLocks noGrp="1"/>
          </p:cNvSpPr>
          <p:nvPr>
            <p:ph type="title"/>
          </p:nvPr>
        </p:nvSpPr>
        <p:spPr/>
        <p:txBody>
          <a:bodyPr/>
          <a:lstStyle/>
          <a:p>
            <a:r>
              <a:rPr lang="es-ES" dirty="0">
                <a:solidFill>
                  <a:schemeClr val="accent1">
                    <a:lumMod val="75000"/>
                  </a:schemeClr>
                </a:solidFill>
              </a:rPr>
              <a:t>Descripción de Visual </a:t>
            </a:r>
            <a:r>
              <a:rPr lang="es-ES" dirty="0" err="1">
                <a:solidFill>
                  <a:schemeClr val="accent1">
                    <a:lumMod val="75000"/>
                  </a:schemeClr>
                </a:solidFill>
              </a:rPr>
              <a:t>Insight</a:t>
            </a:r>
            <a:endParaRPr lang="es-ES" dirty="0"/>
          </a:p>
        </p:txBody>
      </p:sp>
      <p:sp>
        <p:nvSpPr>
          <p:cNvPr id="7" name="Content Placeholder 6">
            <a:extLst>
              <a:ext uri="{FF2B5EF4-FFF2-40B4-BE49-F238E27FC236}">
                <a16:creationId xmlns:a16="http://schemas.microsoft.com/office/drawing/2014/main" id="{DACC4B97-3C8A-4F0A-866A-1EB93E7B4190}"/>
              </a:ext>
            </a:extLst>
          </p:cNvPr>
          <p:cNvSpPr>
            <a:spLocks noGrp="1"/>
          </p:cNvSpPr>
          <p:nvPr>
            <p:ph sz="quarter" idx="19"/>
          </p:nvPr>
        </p:nvSpPr>
        <p:spPr>
          <a:xfrm>
            <a:off x="5807968" y="1628800"/>
            <a:ext cx="6003032" cy="4889477"/>
          </a:xfrm>
        </p:spPr>
        <p:txBody>
          <a:bodyPr>
            <a:normAutofit fontScale="55000" lnSpcReduction="20000"/>
          </a:bodyPr>
          <a:lstStyle/>
          <a:p>
            <a:r>
              <a:rPr lang="es-ES" dirty="0"/>
              <a:t>Visual </a:t>
            </a:r>
            <a:r>
              <a:rPr lang="es-ES" dirty="0" err="1"/>
              <a:t>Insight</a:t>
            </a:r>
            <a:r>
              <a:rPr lang="es-ES" dirty="0"/>
              <a:t> esta incluido en el producto </a:t>
            </a:r>
            <a:r>
              <a:rPr lang="es-ES" dirty="0" err="1"/>
              <a:t>Microstrategy</a:t>
            </a:r>
            <a:r>
              <a:rPr lang="es-ES" dirty="0"/>
              <a:t> </a:t>
            </a:r>
            <a:r>
              <a:rPr lang="es-ES" dirty="0" err="1"/>
              <a:t>Report</a:t>
            </a:r>
            <a:r>
              <a:rPr lang="es-ES" dirty="0"/>
              <a:t> </a:t>
            </a:r>
            <a:r>
              <a:rPr lang="es-ES" dirty="0" err="1"/>
              <a:t>Services</a:t>
            </a:r>
            <a:r>
              <a:rPr lang="es-ES" dirty="0"/>
              <a:t>. Es una pantalla interactiva que nos permitirá crear, explorar y descubrir datos de forma rápida y sencilla.</a:t>
            </a:r>
          </a:p>
          <a:p>
            <a:r>
              <a:rPr lang="es-ES" dirty="0"/>
              <a:t>Nos permite crear múltiples hojas de diseño, para que se puedan crear diferentes análisis y así poder proporcionar un flujo lógico a los tableros.</a:t>
            </a:r>
          </a:p>
          <a:p>
            <a:r>
              <a:rPr lang="es-ES" dirty="0"/>
              <a:t>Es imprescindible, para crear los tableros, tener primero los orígenes de datos que queremos manipular (</a:t>
            </a:r>
            <a:r>
              <a:rPr lang="es-ES" dirty="0" err="1"/>
              <a:t>datasets</a:t>
            </a:r>
            <a:r>
              <a:rPr lang="es-ES" dirty="0"/>
              <a:t> o cubos)</a:t>
            </a:r>
          </a:p>
          <a:p>
            <a:r>
              <a:rPr lang="es-ES" dirty="0"/>
              <a:t>Una de las opciones más interesante será  que los tableros una vez creados se pueden exportar archivos de </a:t>
            </a:r>
            <a:r>
              <a:rPr lang="es-ES" dirty="0" err="1"/>
              <a:t>Microstrategy</a:t>
            </a:r>
            <a:r>
              <a:rPr lang="es-ES" dirty="0"/>
              <a:t> que podremos compartir utilizando para abrirlos cualquier proyecto de </a:t>
            </a:r>
            <a:r>
              <a:rPr lang="es-ES" dirty="0" err="1"/>
              <a:t>Microstrategy</a:t>
            </a:r>
            <a:r>
              <a:rPr lang="es-ES" dirty="0"/>
              <a:t> o la herramienta </a:t>
            </a:r>
            <a:r>
              <a:rPr lang="es-ES" dirty="0" err="1"/>
              <a:t>Microstrategy</a:t>
            </a:r>
            <a:r>
              <a:rPr lang="es-ES" dirty="0"/>
              <a:t> Desktop disponible en https://www.microstrategy.com/us/desktop, lo que nos brinda la posibilidad de compartir la potencia de </a:t>
            </a:r>
            <a:r>
              <a:rPr lang="es-ES" dirty="0" err="1"/>
              <a:t>Microstrategy</a:t>
            </a:r>
            <a:r>
              <a:rPr lang="es-ES" dirty="0"/>
              <a:t> sin necesidad de tener que tener la plataforma completa.</a:t>
            </a:r>
          </a:p>
          <a:p>
            <a:r>
              <a:rPr lang="es-ES" dirty="0"/>
              <a:t>Visual </a:t>
            </a:r>
            <a:r>
              <a:rPr lang="es-ES" dirty="0" err="1"/>
              <a:t>Insight</a:t>
            </a:r>
            <a:r>
              <a:rPr lang="es-ES" dirty="0"/>
              <a:t>, solo esta disponible para </a:t>
            </a:r>
            <a:r>
              <a:rPr lang="es-ES" dirty="0" err="1"/>
              <a:t>Microstrategy</a:t>
            </a:r>
            <a:r>
              <a:rPr lang="es-ES" dirty="0"/>
              <a:t> Web, por lo que los documentos siempre deberán ser modificados desde el mismo, no siendo posible, ser modificados desde herramientas como </a:t>
            </a:r>
            <a:r>
              <a:rPr lang="es-ES" dirty="0" err="1"/>
              <a:t>Microstrategy</a:t>
            </a:r>
            <a:r>
              <a:rPr lang="es-ES" dirty="0"/>
              <a:t> </a:t>
            </a:r>
            <a:r>
              <a:rPr lang="es-ES" dirty="0" err="1"/>
              <a:t>Developer</a:t>
            </a:r>
            <a:r>
              <a:rPr lang="es-ES" dirty="0"/>
              <a:t>.</a:t>
            </a:r>
          </a:p>
          <a:p>
            <a:r>
              <a:rPr lang="es-ES" dirty="0"/>
              <a:t>Para acceder a la herramienta, deberemos acceder a </a:t>
            </a:r>
            <a:r>
              <a:rPr lang="es-ES" dirty="0" err="1"/>
              <a:t>Microstrategy</a:t>
            </a:r>
            <a:r>
              <a:rPr lang="es-ES" dirty="0"/>
              <a:t> Web, una vez logados, pulsaremos sobre el botón crear y nuevo tablero.</a:t>
            </a:r>
          </a:p>
        </p:txBody>
      </p:sp>
      <p:pic>
        <p:nvPicPr>
          <p:cNvPr id="8" name="Content Placeholder 7">
            <a:extLst>
              <a:ext uri="{FF2B5EF4-FFF2-40B4-BE49-F238E27FC236}">
                <a16:creationId xmlns:a16="http://schemas.microsoft.com/office/drawing/2014/main" id="{1E399F98-E7F6-420B-A613-D020A45E017E}"/>
              </a:ext>
            </a:extLst>
          </p:cNvPr>
          <p:cNvPicPr>
            <a:picLocks noGrp="1" noChangeAspect="1"/>
          </p:cNvPicPr>
          <p:nvPr>
            <p:ph sz="quarter" idx="18"/>
          </p:nvPr>
        </p:nvPicPr>
        <p:blipFill>
          <a:blip r:embed="rId2"/>
          <a:stretch>
            <a:fillRect/>
          </a:stretch>
        </p:blipFill>
        <p:spPr>
          <a:xfrm>
            <a:off x="1382869" y="2192166"/>
            <a:ext cx="3711262" cy="3962743"/>
          </a:xfrm>
          <a:prstGeom prst="rect">
            <a:avLst/>
          </a:prstGeom>
        </p:spPr>
      </p:pic>
    </p:spTree>
    <p:extLst>
      <p:ext uri="{BB962C8B-B14F-4D97-AF65-F5344CB8AC3E}">
        <p14:creationId xmlns:p14="http://schemas.microsoft.com/office/powerpoint/2010/main" val="2608970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DC13F75-D5D9-44C2-A7E9-28DF39FA9D57}"/>
              </a:ext>
            </a:extLst>
          </p:cNvPr>
          <p:cNvSpPr txBox="1"/>
          <p:nvPr/>
        </p:nvSpPr>
        <p:spPr>
          <a:xfrm>
            <a:off x="695400" y="476672"/>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pic>
        <p:nvPicPr>
          <p:cNvPr id="7" name="Picture 6">
            <a:extLst>
              <a:ext uri="{FF2B5EF4-FFF2-40B4-BE49-F238E27FC236}">
                <a16:creationId xmlns:a16="http://schemas.microsoft.com/office/drawing/2014/main" id="{8BB64D8F-92AB-4C3F-8C5C-E3B406AC0FF6}"/>
              </a:ext>
            </a:extLst>
          </p:cNvPr>
          <p:cNvPicPr>
            <a:picLocks noChangeAspect="1"/>
          </p:cNvPicPr>
          <p:nvPr/>
        </p:nvPicPr>
        <p:blipFill>
          <a:blip r:embed="rId2"/>
          <a:stretch>
            <a:fillRect/>
          </a:stretch>
        </p:blipFill>
        <p:spPr>
          <a:xfrm>
            <a:off x="767408" y="980728"/>
            <a:ext cx="7920880" cy="5515518"/>
          </a:xfrm>
          <a:prstGeom prst="rect">
            <a:avLst/>
          </a:prstGeom>
        </p:spPr>
      </p:pic>
    </p:spTree>
    <p:extLst>
      <p:ext uri="{BB962C8B-B14F-4D97-AF65-F5344CB8AC3E}">
        <p14:creationId xmlns:p14="http://schemas.microsoft.com/office/powerpoint/2010/main" val="3499903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56A96A5-4B0E-45E3-848C-15812711025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6AF6E40-022F-489E-A8D6-8DD19349BF20}"/>
              </a:ext>
            </a:extLst>
          </p:cNvPr>
          <p:cNvSpPr>
            <a:spLocks noGrp="1"/>
          </p:cNvSpPr>
          <p:nvPr>
            <p:ph type="sldNum" sz="quarter" idx="17"/>
          </p:nvPr>
        </p:nvSpPr>
        <p:spPr/>
        <p:txBody>
          <a:bodyPr/>
          <a:lstStyle/>
          <a:p>
            <a:fld id="{4F9AC08D-23A9-440E-BCB9-AA1E9877CC38}" type="slidenum">
              <a:rPr lang="en-US" smtClean="0"/>
              <a:pPr/>
              <a:t>21</a:t>
            </a:fld>
            <a:endParaRPr lang="en-US" dirty="0"/>
          </a:p>
        </p:txBody>
      </p:sp>
      <p:sp>
        <p:nvSpPr>
          <p:cNvPr id="4" name="Content Placeholder 3">
            <a:extLst>
              <a:ext uri="{FF2B5EF4-FFF2-40B4-BE49-F238E27FC236}">
                <a16:creationId xmlns:a16="http://schemas.microsoft.com/office/drawing/2014/main" id="{C2196412-F191-4E97-A038-CE2303386CDD}"/>
              </a:ext>
            </a:extLst>
          </p:cNvPr>
          <p:cNvSpPr>
            <a:spLocks noGrp="1"/>
          </p:cNvSpPr>
          <p:nvPr>
            <p:ph sz="quarter" idx="18"/>
          </p:nvPr>
        </p:nvSpPr>
        <p:spPr/>
        <p:txBody>
          <a:bodyPr/>
          <a:lstStyle/>
          <a:p>
            <a:r>
              <a:rPr lang="es-ES" dirty="0"/>
              <a:t>Podemos crear indicadores derivados con los datos que están cargados en memoria (OLAP), sin necesidad de volver a procesar la información. </a:t>
            </a:r>
            <a:br>
              <a:rPr lang="es-ES" dirty="0"/>
            </a:br>
            <a:br>
              <a:rPr lang="es-ES" dirty="0"/>
            </a:br>
            <a:r>
              <a:rPr lang="es-ES" dirty="0"/>
              <a:t>Para ello tenemos disponible un editor de formulas donde podemos crear las formula que deseemos con los indicadores y atributos que tengamos disponibles en los </a:t>
            </a:r>
            <a:r>
              <a:rPr lang="es-ES" dirty="0" err="1"/>
              <a:t>datasets</a:t>
            </a:r>
            <a:r>
              <a:rPr lang="es-ES" dirty="0"/>
              <a:t>.</a:t>
            </a:r>
          </a:p>
          <a:p>
            <a:endParaRPr lang="es-ES" dirty="0"/>
          </a:p>
        </p:txBody>
      </p:sp>
      <p:sp>
        <p:nvSpPr>
          <p:cNvPr id="5" name="Title 4">
            <a:extLst>
              <a:ext uri="{FF2B5EF4-FFF2-40B4-BE49-F238E27FC236}">
                <a16:creationId xmlns:a16="http://schemas.microsoft.com/office/drawing/2014/main" id="{A76FF1D0-0329-47D0-A2F0-867478134737}"/>
              </a:ext>
            </a:extLst>
          </p:cNvPr>
          <p:cNvSpPr>
            <a:spLocks noGrp="1"/>
          </p:cNvSpPr>
          <p:nvPr>
            <p:ph type="title"/>
          </p:nvPr>
        </p:nvSpPr>
        <p:spPr/>
        <p:txBody>
          <a:bodyPr/>
          <a:lstStyle/>
          <a:p>
            <a:r>
              <a:rPr lang="es-ES" dirty="0">
                <a:solidFill>
                  <a:schemeClr val="accent1">
                    <a:lumMod val="75000"/>
                  </a:schemeClr>
                </a:solidFill>
              </a:rPr>
              <a:t>Indicadores Derivados</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6F9E6FA2-9654-448A-8237-7DA694934819}"/>
              </a:ext>
            </a:extLst>
          </p:cNvPr>
          <p:cNvPicPr>
            <a:picLocks noGrp="1" noChangeAspect="1"/>
          </p:cNvPicPr>
          <p:nvPr>
            <p:ph sz="quarter" idx="19"/>
          </p:nvPr>
        </p:nvPicPr>
        <p:blipFill>
          <a:blip r:embed="rId2"/>
          <a:stretch>
            <a:fillRect/>
          </a:stretch>
        </p:blipFill>
        <p:spPr>
          <a:xfrm>
            <a:off x="9127973" y="836712"/>
            <a:ext cx="2656526" cy="1886604"/>
          </a:xfrm>
          <a:prstGeom prst="rect">
            <a:avLst/>
          </a:prstGeom>
        </p:spPr>
      </p:pic>
      <p:pic>
        <p:nvPicPr>
          <p:cNvPr id="8" name="Picture 7">
            <a:extLst>
              <a:ext uri="{FF2B5EF4-FFF2-40B4-BE49-F238E27FC236}">
                <a16:creationId xmlns:a16="http://schemas.microsoft.com/office/drawing/2014/main" id="{D780E3A6-B510-4CE7-8CFD-F3EBAC9584D7}"/>
              </a:ext>
            </a:extLst>
          </p:cNvPr>
          <p:cNvPicPr>
            <a:picLocks noChangeAspect="1"/>
          </p:cNvPicPr>
          <p:nvPr/>
        </p:nvPicPr>
        <p:blipFill>
          <a:blip r:embed="rId3"/>
          <a:stretch>
            <a:fillRect/>
          </a:stretch>
        </p:blipFill>
        <p:spPr>
          <a:xfrm>
            <a:off x="6297352" y="2924944"/>
            <a:ext cx="5487147" cy="3490166"/>
          </a:xfrm>
          <a:prstGeom prst="rect">
            <a:avLst/>
          </a:prstGeom>
        </p:spPr>
      </p:pic>
    </p:spTree>
    <p:extLst>
      <p:ext uri="{BB962C8B-B14F-4D97-AF65-F5344CB8AC3E}">
        <p14:creationId xmlns:p14="http://schemas.microsoft.com/office/powerpoint/2010/main" val="2634360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576C5FF-4301-4E5B-B9B9-839398C40793}"/>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8BC884AE-4171-43C1-B5E1-A70FBC87CFAC}"/>
              </a:ext>
            </a:extLst>
          </p:cNvPr>
          <p:cNvSpPr>
            <a:spLocks noGrp="1"/>
          </p:cNvSpPr>
          <p:nvPr>
            <p:ph type="sldNum" sz="quarter" idx="17"/>
          </p:nvPr>
        </p:nvSpPr>
        <p:spPr/>
        <p:txBody>
          <a:bodyPr/>
          <a:lstStyle/>
          <a:p>
            <a:fld id="{4F9AC08D-23A9-440E-BCB9-AA1E9877CC38}" type="slidenum">
              <a:rPr lang="en-US" smtClean="0"/>
              <a:pPr/>
              <a:t>22</a:t>
            </a:fld>
            <a:endParaRPr lang="en-US" dirty="0"/>
          </a:p>
        </p:txBody>
      </p:sp>
      <p:sp>
        <p:nvSpPr>
          <p:cNvPr id="4" name="Content Placeholder 3">
            <a:extLst>
              <a:ext uri="{FF2B5EF4-FFF2-40B4-BE49-F238E27FC236}">
                <a16:creationId xmlns:a16="http://schemas.microsoft.com/office/drawing/2014/main" id="{AFE0D0EB-736C-49C4-8A08-8AE6E0EF90EC}"/>
              </a:ext>
            </a:extLst>
          </p:cNvPr>
          <p:cNvSpPr>
            <a:spLocks noGrp="1"/>
          </p:cNvSpPr>
          <p:nvPr>
            <p:ph sz="quarter" idx="18"/>
          </p:nvPr>
        </p:nvSpPr>
        <p:spPr>
          <a:xfrm>
            <a:off x="380999" y="1828802"/>
            <a:ext cx="8163273" cy="1834386"/>
          </a:xfrm>
        </p:spPr>
        <p:txBody>
          <a:bodyPr>
            <a:normAutofit fontScale="92500" lnSpcReduction="10000"/>
          </a:bodyPr>
          <a:lstStyle/>
          <a:p>
            <a:r>
              <a:rPr lang="es-ES" dirty="0"/>
              <a:t>Tenemos disponible una serie de cálculos rápidos que podemos realizar sobre los indicadores, que no son más que formulas predefinidas sobre indicadores derivados, este menú cambiara dependiendo si tenemos seleccionado solo un indicador</a:t>
            </a:r>
          </a:p>
          <a:p>
            <a:endParaRPr lang="es-ES" dirty="0"/>
          </a:p>
        </p:txBody>
      </p:sp>
      <p:sp>
        <p:nvSpPr>
          <p:cNvPr id="5" name="Title 4">
            <a:extLst>
              <a:ext uri="{FF2B5EF4-FFF2-40B4-BE49-F238E27FC236}">
                <a16:creationId xmlns:a16="http://schemas.microsoft.com/office/drawing/2014/main" id="{B76E54F2-FC3A-4DB9-933F-664EA5849358}"/>
              </a:ext>
            </a:extLst>
          </p:cNvPr>
          <p:cNvSpPr>
            <a:spLocks noGrp="1"/>
          </p:cNvSpPr>
          <p:nvPr>
            <p:ph type="title"/>
          </p:nvPr>
        </p:nvSpPr>
        <p:spPr/>
        <p:txBody>
          <a:bodyPr>
            <a:normAutofit fontScale="90000"/>
          </a:bodyPr>
          <a:lstStyle/>
          <a:p>
            <a:r>
              <a:rPr lang="es-ES" dirty="0">
                <a:solidFill>
                  <a:schemeClr val="accent1">
                    <a:lumMod val="75000"/>
                  </a:schemeClr>
                </a:solidFill>
              </a:rPr>
              <a:t>Indicadores Derivados: Cálculos rápidos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E13D47DB-C028-4844-83BB-DF30F2C947EC}"/>
              </a:ext>
            </a:extLst>
          </p:cNvPr>
          <p:cNvSpPr>
            <a:spLocks noGrp="1"/>
          </p:cNvSpPr>
          <p:nvPr>
            <p:ph sz="quarter" idx="19"/>
          </p:nvPr>
        </p:nvSpPr>
        <p:spPr>
          <a:xfrm>
            <a:off x="3719736" y="3879511"/>
            <a:ext cx="3695300" cy="2423175"/>
          </a:xfrm>
        </p:spPr>
        <p:txBody>
          <a:bodyPr/>
          <a:lstStyle/>
          <a:p>
            <a:r>
              <a:rPr lang="es-ES" dirty="0"/>
              <a:t>U otro menú que nos propone otra serie de cálculos rápidos para utilizar sobre dos indicadores. </a:t>
            </a:r>
          </a:p>
          <a:p>
            <a:endParaRPr lang="es-ES" dirty="0"/>
          </a:p>
        </p:txBody>
      </p:sp>
      <p:pic>
        <p:nvPicPr>
          <p:cNvPr id="7" name="Picture 6">
            <a:extLst>
              <a:ext uri="{FF2B5EF4-FFF2-40B4-BE49-F238E27FC236}">
                <a16:creationId xmlns:a16="http://schemas.microsoft.com/office/drawing/2014/main" id="{3278CF46-F074-46AD-B09C-E637DC8E140E}"/>
              </a:ext>
            </a:extLst>
          </p:cNvPr>
          <p:cNvPicPr>
            <a:picLocks noChangeAspect="1"/>
          </p:cNvPicPr>
          <p:nvPr/>
        </p:nvPicPr>
        <p:blipFill>
          <a:blip r:embed="rId2"/>
          <a:stretch>
            <a:fillRect/>
          </a:stretch>
        </p:blipFill>
        <p:spPr>
          <a:xfrm>
            <a:off x="8976320" y="1628888"/>
            <a:ext cx="1835901" cy="2536302"/>
          </a:xfrm>
          <a:prstGeom prst="rect">
            <a:avLst/>
          </a:prstGeom>
        </p:spPr>
      </p:pic>
      <p:pic>
        <p:nvPicPr>
          <p:cNvPr id="8" name="Picture 7">
            <a:extLst>
              <a:ext uri="{FF2B5EF4-FFF2-40B4-BE49-F238E27FC236}">
                <a16:creationId xmlns:a16="http://schemas.microsoft.com/office/drawing/2014/main" id="{72192E96-0C70-4059-9DBD-C54B360579E0}"/>
              </a:ext>
            </a:extLst>
          </p:cNvPr>
          <p:cNvPicPr>
            <a:picLocks noChangeAspect="1"/>
          </p:cNvPicPr>
          <p:nvPr/>
        </p:nvPicPr>
        <p:blipFill>
          <a:blip r:embed="rId3"/>
          <a:stretch>
            <a:fillRect/>
          </a:stretch>
        </p:blipFill>
        <p:spPr>
          <a:xfrm>
            <a:off x="479377" y="3896770"/>
            <a:ext cx="3024336" cy="2189593"/>
          </a:xfrm>
          <a:prstGeom prst="rect">
            <a:avLst/>
          </a:prstGeom>
        </p:spPr>
      </p:pic>
    </p:spTree>
    <p:extLst>
      <p:ext uri="{BB962C8B-B14F-4D97-AF65-F5344CB8AC3E}">
        <p14:creationId xmlns:p14="http://schemas.microsoft.com/office/powerpoint/2010/main" val="1773440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B06C902-CFA0-41A1-B5B3-726CD695878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A0859B8-BCB7-47FA-87FF-BE917007928C}"/>
              </a:ext>
            </a:extLst>
          </p:cNvPr>
          <p:cNvSpPr>
            <a:spLocks noGrp="1"/>
          </p:cNvSpPr>
          <p:nvPr>
            <p:ph type="sldNum" sz="quarter" idx="17"/>
          </p:nvPr>
        </p:nvSpPr>
        <p:spPr/>
        <p:txBody>
          <a:bodyPr/>
          <a:lstStyle/>
          <a:p>
            <a:fld id="{4F9AC08D-23A9-440E-BCB9-AA1E9877CC38}" type="slidenum">
              <a:rPr lang="en-US" smtClean="0"/>
              <a:pPr/>
              <a:t>23</a:t>
            </a:fld>
            <a:endParaRPr lang="en-US" dirty="0"/>
          </a:p>
        </p:txBody>
      </p:sp>
      <p:sp>
        <p:nvSpPr>
          <p:cNvPr id="4" name="Content Placeholder 3">
            <a:extLst>
              <a:ext uri="{FF2B5EF4-FFF2-40B4-BE49-F238E27FC236}">
                <a16:creationId xmlns:a16="http://schemas.microsoft.com/office/drawing/2014/main" id="{9C7FEF3A-AAFE-41A8-88AF-01793E3D5326}"/>
              </a:ext>
            </a:extLst>
          </p:cNvPr>
          <p:cNvSpPr>
            <a:spLocks noGrp="1"/>
          </p:cNvSpPr>
          <p:nvPr>
            <p:ph sz="quarter" idx="18"/>
          </p:nvPr>
        </p:nvSpPr>
        <p:spPr/>
        <p:txBody>
          <a:bodyPr/>
          <a:lstStyle/>
          <a:p>
            <a:r>
              <a:rPr lang="es-ES" dirty="0"/>
              <a:t>También podemos crear atributos nuevos que nos interesen sobre los conjuntos de datos, para ello aparece un concepto nuevo llamado Atributo derivado, en el que podremos crear un atributo con tantas formas de atributo necesitemos para cualquier finalidad.</a:t>
            </a:r>
          </a:p>
          <a:p>
            <a:endParaRPr lang="es-ES" dirty="0"/>
          </a:p>
        </p:txBody>
      </p:sp>
      <p:sp>
        <p:nvSpPr>
          <p:cNvPr id="5" name="Title 4">
            <a:extLst>
              <a:ext uri="{FF2B5EF4-FFF2-40B4-BE49-F238E27FC236}">
                <a16:creationId xmlns:a16="http://schemas.microsoft.com/office/drawing/2014/main" id="{4C3A11B3-B225-4B39-8D2F-5EF0DF9F5319}"/>
              </a:ext>
            </a:extLst>
          </p:cNvPr>
          <p:cNvSpPr>
            <a:spLocks noGrp="1"/>
          </p:cNvSpPr>
          <p:nvPr>
            <p:ph type="title"/>
          </p:nvPr>
        </p:nvSpPr>
        <p:spPr/>
        <p:txBody>
          <a:bodyPr/>
          <a:lstStyle/>
          <a:p>
            <a:r>
              <a:rPr lang="es-ES" dirty="0">
                <a:solidFill>
                  <a:schemeClr val="accent1">
                    <a:lumMod val="75000"/>
                  </a:schemeClr>
                </a:solidFill>
              </a:rPr>
              <a:t>Atributos derivados</a:t>
            </a:r>
            <a:br>
              <a:rPr lang="es-ES" dirty="0">
                <a:solidFill>
                  <a:schemeClr val="accent1">
                    <a:lumMod val="75000"/>
                  </a:schemeClr>
                </a:solidFill>
              </a:rPr>
            </a:br>
            <a:endParaRPr lang="es-ES" dirty="0"/>
          </a:p>
        </p:txBody>
      </p:sp>
      <p:pic>
        <p:nvPicPr>
          <p:cNvPr id="7" name="Picture 6">
            <a:extLst>
              <a:ext uri="{FF2B5EF4-FFF2-40B4-BE49-F238E27FC236}">
                <a16:creationId xmlns:a16="http://schemas.microsoft.com/office/drawing/2014/main" id="{8261C627-F10F-42DF-A412-0631920298D8}"/>
              </a:ext>
            </a:extLst>
          </p:cNvPr>
          <p:cNvPicPr>
            <a:picLocks noChangeAspect="1"/>
          </p:cNvPicPr>
          <p:nvPr/>
        </p:nvPicPr>
        <p:blipFill>
          <a:blip r:embed="rId2"/>
          <a:stretch>
            <a:fillRect/>
          </a:stretch>
        </p:blipFill>
        <p:spPr>
          <a:xfrm>
            <a:off x="4007768" y="4797152"/>
            <a:ext cx="1653683" cy="1684166"/>
          </a:xfrm>
          <a:prstGeom prst="rect">
            <a:avLst/>
          </a:prstGeom>
        </p:spPr>
      </p:pic>
      <p:pic>
        <p:nvPicPr>
          <p:cNvPr id="8" name="Content Placeholder 7">
            <a:extLst>
              <a:ext uri="{FF2B5EF4-FFF2-40B4-BE49-F238E27FC236}">
                <a16:creationId xmlns:a16="http://schemas.microsoft.com/office/drawing/2014/main" id="{39D8DBBC-4E8B-4F5A-81EE-90736E2C340A}"/>
              </a:ext>
            </a:extLst>
          </p:cNvPr>
          <p:cNvPicPr>
            <a:picLocks noGrp="1" noChangeAspect="1"/>
          </p:cNvPicPr>
          <p:nvPr>
            <p:ph sz="quarter" idx="19"/>
          </p:nvPr>
        </p:nvPicPr>
        <p:blipFill>
          <a:blip r:embed="rId3"/>
          <a:stretch>
            <a:fillRect/>
          </a:stretch>
        </p:blipFill>
        <p:spPr>
          <a:xfrm>
            <a:off x="6096000" y="2869967"/>
            <a:ext cx="5715000" cy="3622449"/>
          </a:xfrm>
          <a:prstGeom prst="rect">
            <a:avLst/>
          </a:prstGeom>
        </p:spPr>
      </p:pic>
    </p:spTree>
    <p:extLst>
      <p:ext uri="{BB962C8B-B14F-4D97-AF65-F5344CB8AC3E}">
        <p14:creationId xmlns:p14="http://schemas.microsoft.com/office/powerpoint/2010/main" val="4001351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10317A-8432-4029-AD22-4CC6404F321A}"/>
              </a:ext>
            </a:extLst>
          </p:cNvPr>
          <p:cNvSpPr txBox="1"/>
          <p:nvPr/>
        </p:nvSpPr>
        <p:spPr>
          <a:xfrm>
            <a:off x="266700" y="1556792"/>
            <a:ext cx="11544300" cy="5632311"/>
          </a:xfrm>
          <a:prstGeom prst="rect">
            <a:avLst/>
          </a:prstGeom>
          <a:noFill/>
        </p:spPr>
        <p:txBody>
          <a:bodyPr wrap="square" rtlCol="0">
            <a:spAutoFit/>
          </a:bodyPr>
          <a:lstStyle/>
          <a:p>
            <a:r>
              <a:rPr lang="es-ES" sz="1200" dirty="0"/>
              <a:t>Añadimos 1 nueva visualización, 2 filtros y un indicador calculado:</a:t>
            </a:r>
          </a:p>
          <a:p>
            <a:endParaRPr lang="es-ES" sz="1200" dirty="0"/>
          </a:p>
          <a:p>
            <a:pPr marL="285750" indent="-285750">
              <a:buFontTx/>
              <a:buChar char="-"/>
            </a:pPr>
            <a:r>
              <a:rPr lang="es-ES" sz="1200" dirty="0"/>
              <a:t>Filtro 1: Atributo Estado. Este filtro deberá tendrá como estilo de visualización “Lista Desplegable” y se encargará sólo de coger las solicitudes en estado “fijada” o “cerrada”. Será de tipo INCLUSIVO.</a:t>
            </a:r>
          </a:p>
          <a:p>
            <a:endParaRPr lang="es-ES" sz="1200" dirty="0"/>
          </a:p>
          <a:p>
            <a:pPr marL="285750" indent="-285750">
              <a:buFontTx/>
              <a:buChar char="-"/>
            </a:pPr>
            <a:r>
              <a:rPr lang="es-ES" sz="1200" dirty="0"/>
              <a:t>Filtro 2: Atributo Año Resolución. Este filtro deberá tendrá como estilo de visualización “Lista Desplegable” y seleccionará el registro “-1”. Será de tipo EXCLUSIVO.</a:t>
            </a:r>
          </a:p>
          <a:p>
            <a:endParaRPr lang="es-ES" sz="1200" dirty="0"/>
          </a:p>
          <a:p>
            <a:pPr marL="285750" indent="-285750">
              <a:buFontTx/>
              <a:buChar char="-"/>
            </a:pPr>
            <a:r>
              <a:rPr lang="es-ES" sz="1200" dirty="0"/>
              <a:t>Indicador Calculado: Podemos ver en el conjunto de datos un indicador que hemos creado a medida. Este indicador coge el tiempo extremo a extremo de una solicitud en segundos, calcula la media y lo divide 2 veces entre 60 para pasarlo a Horas. El indicador nuevo se llama: “CALCULADO Tiempo Medio Extremo a Extremo”.</a:t>
            </a:r>
          </a:p>
          <a:p>
            <a:pPr marL="742950" lvl="1" indent="-285750">
              <a:buFontTx/>
              <a:buChar char="-"/>
            </a:pPr>
            <a:r>
              <a:rPr lang="es-ES" sz="1200" dirty="0"/>
              <a:t>Fórmula: </a:t>
            </a:r>
            <a:r>
              <a:rPr lang="es-ES" sz="1200" i="1" dirty="0"/>
              <a:t>((</a:t>
            </a:r>
            <a:r>
              <a:rPr lang="es-ES" sz="1200" i="1" dirty="0" err="1"/>
              <a:t>Avg</a:t>
            </a:r>
            <a:r>
              <a:rPr lang="es-ES" sz="1200" i="1" dirty="0"/>
              <a:t>([FORMACION Tiempo extremo a extremo solicitud (segundos) (</a:t>
            </a:r>
            <a:r>
              <a:rPr lang="es-ES" sz="1200" i="1" dirty="0" err="1"/>
              <a:t>dim</a:t>
            </a:r>
            <a:r>
              <a:rPr lang="es-ES" sz="1200" i="1" dirty="0"/>
              <a:t>. solicitud)]){~+}/60</a:t>
            </a:r>
            <a:r>
              <a:rPr lang="es-ES" sz="1200" i="1" strike="sngStrike" dirty="0"/>
              <a:t>)/60</a:t>
            </a:r>
            <a:r>
              <a:rPr lang="es-ES" sz="1200" i="1" dirty="0"/>
              <a:t>)/60</a:t>
            </a:r>
          </a:p>
          <a:p>
            <a:pPr marL="285750" indent="-285750">
              <a:buFontTx/>
              <a:buChar char="-"/>
            </a:pPr>
            <a:endParaRPr lang="es-ES" sz="1200" dirty="0"/>
          </a:p>
          <a:p>
            <a:pPr marL="285750" indent="-285750">
              <a:buFontTx/>
              <a:buChar char="-"/>
            </a:pPr>
            <a:r>
              <a:rPr lang="es-ES" sz="1200" dirty="0"/>
              <a:t>Añadimos una visualización de tipo “Gráfico de Barras” a la que añadimos en el cuadro “Vertical” el indicador calculado y en “Horizontal” el atributo “Prioridad”. Esta visualización también se debe filtrar según el mapa de calor.</a:t>
            </a:r>
          </a:p>
          <a:p>
            <a:endParaRPr lang="es-ES" sz="1200" dirty="0"/>
          </a:p>
          <a:p>
            <a:pPr marL="285750" indent="-285750">
              <a:buFontTx/>
              <a:buChar char="-"/>
            </a:pPr>
            <a:r>
              <a:rPr lang="es-ES" sz="1200" dirty="0"/>
              <a:t>Configuramos las visualizaciones para que el filtro añadido al lado sólo aplique a la visualización de barras nueva.</a:t>
            </a:r>
          </a:p>
          <a:p>
            <a:endParaRPr lang="es-ES" sz="1200" dirty="0"/>
          </a:p>
          <a:p>
            <a:pPr marL="285750" indent="-285750">
              <a:buFontTx/>
              <a:buChar char="-"/>
            </a:pPr>
            <a:r>
              <a:rPr lang="es-ES" sz="1200" dirty="0"/>
              <a:t>Renombramos la Hoja como “CSU”.</a:t>
            </a:r>
          </a:p>
          <a:p>
            <a:pPr marL="285750" indent="-285750">
              <a:buFontTx/>
              <a:buChar char="-"/>
            </a:pPr>
            <a:endParaRPr lang="es-ES" sz="1200" dirty="0"/>
          </a:p>
          <a:p>
            <a:pPr marL="285750" indent="-285750">
              <a:buFontTx/>
              <a:buChar char="-"/>
            </a:pPr>
            <a:r>
              <a:rPr lang="es-ES_tradnl" sz="1200" dirty="0"/>
              <a:t>Creamos un nuevo panel dentro de la misma hoja “CSU” en el cual mostraremos un gráfico combinado que muestre el tiempo medio extremo a extremo de las solicitudes.</a:t>
            </a:r>
          </a:p>
          <a:p>
            <a:endParaRPr lang="es-ES_tradnl" sz="1200" dirty="0"/>
          </a:p>
          <a:p>
            <a:pPr marL="742950" lvl="1" indent="-285750">
              <a:buFontTx/>
              <a:buChar char="-"/>
            </a:pPr>
            <a:r>
              <a:rPr lang="es-ES" sz="1200" dirty="0"/>
              <a:t>Dentro de ese panel c</a:t>
            </a:r>
            <a:r>
              <a:rPr lang="es-ES_tradnl" sz="1200" dirty="0" err="1"/>
              <a:t>reamos</a:t>
            </a:r>
            <a:r>
              <a:rPr lang="es-ES_tradnl" sz="1200" dirty="0"/>
              <a:t> un gráfico de barras con los atributos en Horizontal: “Mes Apertura” y “Prioridad” y en Vertical el indicador “CALCULADO Tiempo Extremo a Extremo” hecho en el paso anterior.</a:t>
            </a:r>
          </a:p>
          <a:p>
            <a:pPr marL="742950" lvl="1" indent="-285750">
              <a:buFontTx/>
              <a:buChar char="-"/>
            </a:pPr>
            <a:r>
              <a:rPr lang="es-ES_tradnl" sz="1200" dirty="0"/>
              <a:t>Para mostrar los datos adecuadamente Vamos a incluir un filtro con el atributo “Año Resolución” Y lo moveremos en el rango de 2017 a 2018. El estilo para mostrarlo es “Barra de desplazamiento”</a:t>
            </a:r>
          </a:p>
          <a:p>
            <a:pPr marL="742950" lvl="1" indent="-285750">
              <a:buFontTx/>
              <a:buChar char="-"/>
            </a:pPr>
            <a:endParaRPr lang="es-ES_tradnl" sz="1200" dirty="0"/>
          </a:p>
          <a:p>
            <a:pPr marL="742950" lvl="1" indent="-285750">
              <a:buFontTx/>
              <a:buChar char="-"/>
            </a:pPr>
            <a:endParaRPr lang="es-ES" sz="1200" dirty="0"/>
          </a:p>
          <a:p>
            <a:pPr lvl="1"/>
            <a:endParaRPr lang="es-ES" sz="1200" i="1" dirty="0"/>
          </a:p>
        </p:txBody>
      </p:sp>
      <p:sp>
        <p:nvSpPr>
          <p:cNvPr id="5" name="Title 4">
            <a:extLst>
              <a:ext uri="{FF2B5EF4-FFF2-40B4-BE49-F238E27FC236}">
                <a16:creationId xmlns:a16="http://schemas.microsoft.com/office/drawing/2014/main" id="{5900DF7A-C128-4E92-8338-338A61547CD1}"/>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2</a:t>
            </a:r>
            <a:endParaRPr lang="es-ES" sz="3600" dirty="0"/>
          </a:p>
        </p:txBody>
      </p:sp>
      <p:sp>
        <p:nvSpPr>
          <p:cNvPr id="6" name="TextBox 5">
            <a:extLst>
              <a:ext uri="{FF2B5EF4-FFF2-40B4-BE49-F238E27FC236}">
                <a16:creationId xmlns:a16="http://schemas.microsoft.com/office/drawing/2014/main" id="{A739F484-C08D-43DC-A18D-38D64F879464}"/>
              </a:ext>
            </a:extLst>
          </p:cNvPr>
          <p:cNvSpPr txBox="1"/>
          <p:nvPr/>
        </p:nvSpPr>
        <p:spPr>
          <a:xfrm>
            <a:off x="266700" y="1002268"/>
            <a:ext cx="11544300" cy="369332"/>
          </a:xfrm>
          <a:prstGeom prst="rect">
            <a:avLst/>
          </a:prstGeom>
          <a:noFill/>
        </p:spPr>
        <p:txBody>
          <a:bodyPr wrap="square" rtlCol="0">
            <a:spAutoFit/>
          </a:bodyPr>
          <a:lstStyle/>
          <a:p>
            <a:r>
              <a:rPr lang="es-ES" b="1" dirty="0"/>
              <a:t>Completar la hoja  actual de nuestro tablero con la información siguiente:</a:t>
            </a:r>
          </a:p>
        </p:txBody>
      </p:sp>
    </p:spTree>
    <p:extLst>
      <p:ext uri="{BB962C8B-B14F-4D97-AF65-F5344CB8AC3E}">
        <p14:creationId xmlns:p14="http://schemas.microsoft.com/office/powerpoint/2010/main" val="7188955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226D0C-E529-4485-9D87-62D36945EBD6}"/>
              </a:ext>
            </a:extLst>
          </p:cNvPr>
          <p:cNvPicPr>
            <a:picLocks noChangeAspect="1"/>
          </p:cNvPicPr>
          <p:nvPr/>
        </p:nvPicPr>
        <p:blipFill>
          <a:blip r:embed="rId2"/>
          <a:stretch>
            <a:fillRect/>
          </a:stretch>
        </p:blipFill>
        <p:spPr>
          <a:xfrm>
            <a:off x="479376" y="1532048"/>
            <a:ext cx="5259424" cy="3960440"/>
          </a:xfrm>
          <a:prstGeom prst="rect">
            <a:avLst/>
          </a:prstGeom>
        </p:spPr>
      </p:pic>
      <p:sp>
        <p:nvSpPr>
          <p:cNvPr id="6" name="TextBox 5">
            <a:extLst>
              <a:ext uri="{FF2B5EF4-FFF2-40B4-BE49-F238E27FC236}">
                <a16:creationId xmlns:a16="http://schemas.microsoft.com/office/drawing/2014/main" id="{FF97F7D5-F489-4B16-B04A-9B9C93D53CC1}"/>
              </a:ext>
            </a:extLst>
          </p:cNvPr>
          <p:cNvSpPr txBox="1"/>
          <p:nvPr/>
        </p:nvSpPr>
        <p:spPr>
          <a:xfrm>
            <a:off x="479376" y="484166"/>
            <a:ext cx="9929000" cy="323165"/>
          </a:xfrm>
          <a:prstGeom prst="rect">
            <a:avLst/>
          </a:prstGeom>
          <a:noFill/>
        </p:spPr>
        <p:txBody>
          <a:bodyPr wrap="none" lIns="0" tIns="0" rIns="0" bIns="45720" rtlCol="0">
            <a:spAutoFit/>
          </a:bodyPr>
          <a:lstStyle/>
          <a:p>
            <a:r>
              <a:rPr lang="es-ES" b="1" dirty="0"/>
              <a:t>El aspecto de nuestro cuadro de mando una vez finalizado el ejercicio sería el siguiente:</a:t>
            </a:r>
          </a:p>
        </p:txBody>
      </p:sp>
      <p:sp>
        <p:nvSpPr>
          <p:cNvPr id="7" name="TextBox 6">
            <a:extLst>
              <a:ext uri="{FF2B5EF4-FFF2-40B4-BE49-F238E27FC236}">
                <a16:creationId xmlns:a16="http://schemas.microsoft.com/office/drawing/2014/main" id="{770AADD0-6B37-4CC8-A4F0-A306875E4AC0}"/>
              </a:ext>
            </a:extLst>
          </p:cNvPr>
          <p:cNvSpPr txBox="1"/>
          <p:nvPr/>
        </p:nvSpPr>
        <p:spPr>
          <a:xfrm>
            <a:off x="479376" y="1056483"/>
            <a:ext cx="791883" cy="323165"/>
          </a:xfrm>
          <a:prstGeom prst="rect">
            <a:avLst/>
          </a:prstGeom>
          <a:noFill/>
        </p:spPr>
        <p:txBody>
          <a:bodyPr wrap="none" lIns="0" tIns="0" rIns="0" bIns="45720" rtlCol="0">
            <a:spAutoFit/>
          </a:bodyPr>
          <a:lstStyle/>
          <a:p>
            <a:r>
              <a:rPr lang="es-ES" b="1" dirty="0"/>
              <a:t>Panel 1</a:t>
            </a:r>
          </a:p>
        </p:txBody>
      </p:sp>
      <p:sp>
        <p:nvSpPr>
          <p:cNvPr id="8" name="TextBox 7">
            <a:extLst>
              <a:ext uri="{FF2B5EF4-FFF2-40B4-BE49-F238E27FC236}">
                <a16:creationId xmlns:a16="http://schemas.microsoft.com/office/drawing/2014/main" id="{0C23FB4C-E5CE-4684-816C-A019EE9BAE8D}"/>
              </a:ext>
            </a:extLst>
          </p:cNvPr>
          <p:cNvSpPr txBox="1"/>
          <p:nvPr/>
        </p:nvSpPr>
        <p:spPr>
          <a:xfrm>
            <a:off x="6384032" y="1056483"/>
            <a:ext cx="830356" cy="323165"/>
          </a:xfrm>
          <a:prstGeom prst="rect">
            <a:avLst/>
          </a:prstGeom>
          <a:noFill/>
        </p:spPr>
        <p:txBody>
          <a:bodyPr wrap="none" lIns="0" tIns="0" rIns="0" bIns="45720" rtlCol="0">
            <a:spAutoFit/>
          </a:bodyPr>
          <a:lstStyle/>
          <a:p>
            <a:r>
              <a:rPr lang="es-ES" b="1" dirty="0"/>
              <a:t>Panel 2</a:t>
            </a:r>
          </a:p>
        </p:txBody>
      </p:sp>
      <p:pic>
        <p:nvPicPr>
          <p:cNvPr id="3" name="Picture 2">
            <a:extLst>
              <a:ext uri="{FF2B5EF4-FFF2-40B4-BE49-F238E27FC236}">
                <a16:creationId xmlns:a16="http://schemas.microsoft.com/office/drawing/2014/main" id="{FEA4B93F-6698-4CAE-B9EF-DEB72832D727}"/>
              </a:ext>
            </a:extLst>
          </p:cNvPr>
          <p:cNvPicPr>
            <a:picLocks noChangeAspect="1"/>
          </p:cNvPicPr>
          <p:nvPr/>
        </p:nvPicPr>
        <p:blipFill>
          <a:blip r:embed="rId3"/>
          <a:stretch>
            <a:fillRect/>
          </a:stretch>
        </p:blipFill>
        <p:spPr>
          <a:xfrm>
            <a:off x="6384033" y="1532048"/>
            <a:ext cx="5231872" cy="3960440"/>
          </a:xfrm>
          <a:prstGeom prst="rect">
            <a:avLst/>
          </a:prstGeom>
        </p:spPr>
      </p:pic>
    </p:spTree>
    <p:extLst>
      <p:ext uri="{BB962C8B-B14F-4D97-AF65-F5344CB8AC3E}">
        <p14:creationId xmlns:p14="http://schemas.microsoft.com/office/powerpoint/2010/main" val="370329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EDCA6B7-CC15-411B-873E-2AD5192DAA6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06F86CA0-F0A5-456A-8887-9D788328FDC9}"/>
              </a:ext>
            </a:extLst>
          </p:cNvPr>
          <p:cNvSpPr>
            <a:spLocks noGrp="1"/>
          </p:cNvSpPr>
          <p:nvPr>
            <p:ph type="sldNum" sz="quarter" idx="17"/>
          </p:nvPr>
        </p:nvSpPr>
        <p:spPr/>
        <p:txBody>
          <a:bodyPr/>
          <a:lstStyle/>
          <a:p>
            <a:fld id="{4F9AC08D-23A9-440E-BCB9-AA1E9877CC38}" type="slidenum">
              <a:rPr lang="en-US" smtClean="0"/>
              <a:pPr/>
              <a:t>26</a:t>
            </a:fld>
            <a:endParaRPr lang="en-US" dirty="0"/>
          </a:p>
        </p:txBody>
      </p:sp>
      <p:sp>
        <p:nvSpPr>
          <p:cNvPr id="4" name="Content Placeholder 3">
            <a:extLst>
              <a:ext uri="{FF2B5EF4-FFF2-40B4-BE49-F238E27FC236}">
                <a16:creationId xmlns:a16="http://schemas.microsoft.com/office/drawing/2014/main" id="{05E68C97-51EC-4871-A12B-149FAF8AC6FE}"/>
              </a:ext>
            </a:extLst>
          </p:cNvPr>
          <p:cNvSpPr>
            <a:spLocks noGrp="1"/>
          </p:cNvSpPr>
          <p:nvPr>
            <p:ph sz="quarter" idx="18"/>
          </p:nvPr>
        </p:nvSpPr>
        <p:spPr/>
        <p:txBody>
          <a:bodyPr/>
          <a:lstStyle/>
          <a:p>
            <a:r>
              <a:rPr lang="es-ES" dirty="0"/>
              <a:t>Es posible que a veces queramos crear un grupo de elementos de atributo </a:t>
            </a:r>
            <a:r>
              <a:rPr lang="es-ES" dirty="0" err="1"/>
              <a:t>individuales,para</a:t>
            </a:r>
            <a:r>
              <a:rPr lang="es-ES" dirty="0"/>
              <a:t> agrupar la información, para ello al seleccionar varios elementos de atributo y pulsar el botón derecho nos aparecerá la opción “GRUPO”, al pulsar sobre el , nos solicitara un nombre de grupo por ejemplo “GRUPO1”, contendrá “</a:t>
            </a:r>
            <a:r>
              <a:rPr lang="es-ES" dirty="0" err="1"/>
              <a:t>Sureste,central,sur</a:t>
            </a:r>
            <a:r>
              <a:rPr lang="es-ES" dirty="0"/>
              <a:t>”.</a:t>
            </a:r>
          </a:p>
          <a:p>
            <a:endParaRPr lang="es-ES" dirty="0"/>
          </a:p>
        </p:txBody>
      </p:sp>
      <p:sp>
        <p:nvSpPr>
          <p:cNvPr id="5" name="Title 4">
            <a:extLst>
              <a:ext uri="{FF2B5EF4-FFF2-40B4-BE49-F238E27FC236}">
                <a16:creationId xmlns:a16="http://schemas.microsoft.com/office/drawing/2014/main" id="{E53E10BE-46B0-4696-B246-47F0991E1892}"/>
              </a:ext>
            </a:extLst>
          </p:cNvPr>
          <p:cNvSpPr>
            <a:spLocks noGrp="1"/>
          </p:cNvSpPr>
          <p:nvPr>
            <p:ph type="title"/>
          </p:nvPr>
        </p:nvSpPr>
        <p:spPr/>
        <p:txBody>
          <a:bodyPr/>
          <a:lstStyle/>
          <a:p>
            <a:r>
              <a:rPr lang="es-ES" dirty="0">
                <a:solidFill>
                  <a:schemeClr val="accent1">
                    <a:lumMod val="75000"/>
                  </a:schemeClr>
                </a:solidFill>
              </a:rPr>
              <a:t>Grupos</a:t>
            </a:r>
            <a:endParaRPr lang="es-ES" dirty="0"/>
          </a:p>
        </p:txBody>
      </p:sp>
      <p:pic>
        <p:nvPicPr>
          <p:cNvPr id="8" name="Picture 7">
            <a:extLst>
              <a:ext uri="{FF2B5EF4-FFF2-40B4-BE49-F238E27FC236}">
                <a16:creationId xmlns:a16="http://schemas.microsoft.com/office/drawing/2014/main" id="{74DD76FD-A91E-46E4-A547-1765EBC1B68E}"/>
              </a:ext>
            </a:extLst>
          </p:cNvPr>
          <p:cNvPicPr>
            <a:picLocks noChangeAspect="1"/>
          </p:cNvPicPr>
          <p:nvPr/>
        </p:nvPicPr>
        <p:blipFill>
          <a:blip r:embed="rId2"/>
          <a:stretch>
            <a:fillRect/>
          </a:stretch>
        </p:blipFill>
        <p:spPr>
          <a:xfrm>
            <a:off x="8781546" y="4077072"/>
            <a:ext cx="2720576" cy="1966130"/>
          </a:xfrm>
          <a:prstGeom prst="rect">
            <a:avLst/>
          </a:prstGeom>
        </p:spPr>
      </p:pic>
      <p:pic>
        <p:nvPicPr>
          <p:cNvPr id="7" name="Content Placeholder 6">
            <a:extLst>
              <a:ext uri="{FF2B5EF4-FFF2-40B4-BE49-F238E27FC236}">
                <a16:creationId xmlns:a16="http://schemas.microsoft.com/office/drawing/2014/main" id="{9D5E5243-D5F4-47FC-BE10-24AD42C9B57C}"/>
              </a:ext>
            </a:extLst>
          </p:cNvPr>
          <p:cNvPicPr>
            <a:picLocks noGrp="1" noChangeAspect="1"/>
          </p:cNvPicPr>
          <p:nvPr>
            <p:ph sz="quarter" idx="19"/>
          </p:nvPr>
        </p:nvPicPr>
        <p:blipFill>
          <a:blip r:embed="rId3"/>
          <a:stretch>
            <a:fillRect/>
          </a:stretch>
        </p:blipFill>
        <p:spPr>
          <a:xfrm>
            <a:off x="6335671" y="1828802"/>
            <a:ext cx="2232853" cy="2705334"/>
          </a:xfrm>
          <a:prstGeom prst="rect">
            <a:avLst/>
          </a:prstGeom>
        </p:spPr>
      </p:pic>
    </p:spTree>
    <p:extLst>
      <p:ext uri="{BB962C8B-B14F-4D97-AF65-F5344CB8AC3E}">
        <p14:creationId xmlns:p14="http://schemas.microsoft.com/office/powerpoint/2010/main" val="2792822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A4E1575-8795-4F37-8437-FEC3799647C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A0D7C06C-371B-45C4-AD02-BEE2712A21C7}"/>
              </a:ext>
            </a:extLst>
          </p:cNvPr>
          <p:cNvSpPr>
            <a:spLocks noGrp="1"/>
          </p:cNvSpPr>
          <p:nvPr>
            <p:ph type="sldNum" sz="quarter" idx="17"/>
          </p:nvPr>
        </p:nvSpPr>
        <p:spPr/>
        <p:txBody>
          <a:bodyPr/>
          <a:lstStyle/>
          <a:p>
            <a:fld id="{4F9AC08D-23A9-440E-BCB9-AA1E9877CC38}" type="slidenum">
              <a:rPr lang="en-US" smtClean="0"/>
              <a:pPr/>
              <a:t>27</a:t>
            </a:fld>
            <a:endParaRPr lang="en-US" dirty="0"/>
          </a:p>
        </p:txBody>
      </p:sp>
      <p:sp>
        <p:nvSpPr>
          <p:cNvPr id="4" name="Content Placeholder 3">
            <a:extLst>
              <a:ext uri="{FF2B5EF4-FFF2-40B4-BE49-F238E27FC236}">
                <a16:creationId xmlns:a16="http://schemas.microsoft.com/office/drawing/2014/main" id="{D86E9163-2180-45CB-9B8E-80AFF670BF61}"/>
              </a:ext>
            </a:extLst>
          </p:cNvPr>
          <p:cNvSpPr>
            <a:spLocks noGrp="1"/>
          </p:cNvSpPr>
          <p:nvPr>
            <p:ph sz="quarter" idx="18"/>
          </p:nvPr>
        </p:nvSpPr>
        <p:spPr>
          <a:xfrm>
            <a:off x="1320495" y="1371600"/>
            <a:ext cx="9937104" cy="1240158"/>
          </a:xfrm>
        </p:spPr>
        <p:txBody>
          <a:bodyPr/>
          <a:lstStyle/>
          <a:p>
            <a:r>
              <a:rPr lang="es-ES" dirty="0"/>
              <a:t>En la galería de visualización podremos encontrar las siguientes </a:t>
            </a:r>
            <a:r>
              <a:rPr lang="es-ES" dirty="0" err="1"/>
              <a:t>visualizaciónes</a:t>
            </a:r>
            <a:r>
              <a:rPr lang="es-ES" dirty="0"/>
              <a:t> por defecto para mostrar.</a:t>
            </a:r>
          </a:p>
          <a:p>
            <a:endParaRPr lang="es-ES" dirty="0"/>
          </a:p>
        </p:txBody>
      </p:sp>
      <p:sp>
        <p:nvSpPr>
          <p:cNvPr id="5" name="Title 4">
            <a:extLst>
              <a:ext uri="{FF2B5EF4-FFF2-40B4-BE49-F238E27FC236}">
                <a16:creationId xmlns:a16="http://schemas.microsoft.com/office/drawing/2014/main" id="{221B97EE-6FC7-42A4-9AF6-5E9D7DA6E3B9}"/>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BF22A170-272F-443E-9121-58B1FBEFB5FF}"/>
              </a:ext>
            </a:extLst>
          </p:cNvPr>
          <p:cNvSpPr>
            <a:spLocks noGrp="1"/>
          </p:cNvSpPr>
          <p:nvPr>
            <p:ph sz="quarter" idx="19"/>
          </p:nvPr>
        </p:nvSpPr>
        <p:spPr>
          <a:xfrm>
            <a:off x="1319810" y="2839515"/>
            <a:ext cx="5715000" cy="2729237"/>
          </a:xfrm>
        </p:spPr>
        <p:txBody>
          <a:bodyPr/>
          <a:lstStyle/>
          <a:p>
            <a:r>
              <a:rPr lang="es-ES" dirty="0"/>
              <a:t>Cuadrícula</a:t>
            </a:r>
          </a:p>
          <a:p>
            <a:endParaRPr lang="es-ES" dirty="0"/>
          </a:p>
          <a:p>
            <a:endParaRPr lang="es-ES" dirty="0"/>
          </a:p>
        </p:txBody>
      </p:sp>
      <p:pic>
        <p:nvPicPr>
          <p:cNvPr id="7" name="Picture 6">
            <a:extLst>
              <a:ext uri="{FF2B5EF4-FFF2-40B4-BE49-F238E27FC236}">
                <a16:creationId xmlns:a16="http://schemas.microsoft.com/office/drawing/2014/main" id="{15166116-92A5-4199-A6AC-FD3BE2468570}"/>
              </a:ext>
            </a:extLst>
          </p:cNvPr>
          <p:cNvPicPr>
            <a:picLocks noChangeAspect="1"/>
          </p:cNvPicPr>
          <p:nvPr/>
        </p:nvPicPr>
        <p:blipFill>
          <a:blip r:embed="rId2"/>
          <a:stretch>
            <a:fillRect/>
          </a:stretch>
        </p:blipFill>
        <p:spPr>
          <a:xfrm>
            <a:off x="544605" y="1371600"/>
            <a:ext cx="475505" cy="4919652"/>
          </a:xfrm>
          <a:prstGeom prst="rect">
            <a:avLst/>
          </a:prstGeom>
        </p:spPr>
      </p:pic>
      <p:pic>
        <p:nvPicPr>
          <p:cNvPr id="10" name="Picture 9">
            <a:extLst>
              <a:ext uri="{FF2B5EF4-FFF2-40B4-BE49-F238E27FC236}">
                <a16:creationId xmlns:a16="http://schemas.microsoft.com/office/drawing/2014/main" id="{A07E0AE2-A7F5-4B57-A55C-0BA3C0BC8D50}"/>
              </a:ext>
            </a:extLst>
          </p:cNvPr>
          <p:cNvPicPr>
            <a:picLocks noChangeAspect="1"/>
          </p:cNvPicPr>
          <p:nvPr/>
        </p:nvPicPr>
        <p:blipFill>
          <a:blip r:embed="rId3"/>
          <a:stretch>
            <a:fillRect/>
          </a:stretch>
        </p:blipFill>
        <p:spPr>
          <a:xfrm>
            <a:off x="1338566" y="3284984"/>
            <a:ext cx="2240474" cy="2933954"/>
          </a:xfrm>
          <a:prstGeom prst="rect">
            <a:avLst/>
          </a:prstGeom>
        </p:spPr>
      </p:pic>
      <p:sp>
        <p:nvSpPr>
          <p:cNvPr id="11" name="TextBox 10">
            <a:extLst>
              <a:ext uri="{FF2B5EF4-FFF2-40B4-BE49-F238E27FC236}">
                <a16:creationId xmlns:a16="http://schemas.microsoft.com/office/drawing/2014/main" id="{A9E817E5-356C-41CE-8D45-F963C2B7AE9D}"/>
              </a:ext>
            </a:extLst>
          </p:cNvPr>
          <p:cNvSpPr txBox="1"/>
          <p:nvPr/>
        </p:nvSpPr>
        <p:spPr>
          <a:xfrm>
            <a:off x="4205152" y="2839515"/>
            <a:ext cx="2378664" cy="415498"/>
          </a:xfrm>
          <a:prstGeom prst="rect">
            <a:avLst/>
          </a:prstGeom>
          <a:noFill/>
        </p:spPr>
        <p:txBody>
          <a:bodyPr wrap="none" lIns="0" tIns="0" rIns="0" bIns="45720" rtlCol="0">
            <a:spAutoFit/>
          </a:bodyPr>
          <a:lstStyle/>
          <a:p>
            <a:r>
              <a:rPr lang="es-ES" sz="2400" dirty="0">
                <a:latin typeface="Arial Black" panose="020B0A04020102020204" pitchFamily="34" charset="0"/>
              </a:rPr>
              <a:t>Mapa de calor</a:t>
            </a:r>
          </a:p>
        </p:txBody>
      </p:sp>
      <p:pic>
        <p:nvPicPr>
          <p:cNvPr id="12" name="Picture 11">
            <a:extLst>
              <a:ext uri="{FF2B5EF4-FFF2-40B4-BE49-F238E27FC236}">
                <a16:creationId xmlns:a16="http://schemas.microsoft.com/office/drawing/2014/main" id="{8FFAFB51-C5E5-47AC-B4D8-F151C53CA688}"/>
              </a:ext>
            </a:extLst>
          </p:cNvPr>
          <p:cNvPicPr>
            <a:picLocks noChangeAspect="1"/>
          </p:cNvPicPr>
          <p:nvPr/>
        </p:nvPicPr>
        <p:blipFill>
          <a:blip r:embed="rId4"/>
          <a:stretch>
            <a:fillRect/>
          </a:stretch>
        </p:blipFill>
        <p:spPr>
          <a:xfrm>
            <a:off x="4205152" y="3321970"/>
            <a:ext cx="2829658" cy="2403957"/>
          </a:xfrm>
          <a:prstGeom prst="rect">
            <a:avLst/>
          </a:prstGeom>
        </p:spPr>
      </p:pic>
      <p:sp>
        <p:nvSpPr>
          <p:cNvPr id="13" name="TextBox 12">
            <a:extLst>
              <a:ext uri="{FF2B5EF4-FFF2-40B4-BE49-F238E27FC236}">
                <a16:creationId xmlns:a16="http://schemas.microsoft.com/office/drawing/2014/main" id="{69514134-8D3D-4435-9AF5-5C5E61923CDB}"/>
              </a:ext>
            </a:extLst>
          </p:cNvPr>
          <p:cNvSpPr txBox="1"/>
          <p:nvPr/>
        </p:nvSpPr>
        <p:spPr>
          <a:xfrm>
            <a:off x="7608168" y="2839515"/>
            <a:ext cx="2979405" cy="661720"/>
          </a:xfrm>
          <a:prstGeom prst="rect">
            <a:avLst/>
          </a:prstGeom>
          <a:noFill/>
        </p:spPr>
        <p:txBody>
          <a:bodyPr wrap="none" lIns="0" tIns="0" rIns="0" bIns="45720" rtlCol="0">
            <a:spAutoFit/>
          </a:bodyPr>
          <a:lstStyle/>
          <a:p>
            <a:r>
              <a:rPr lang="es-ES" sz="2400" dirty="0">
                <a:latin typeface="Arial Black" panose="020B0A04020102020204" pitchFamily="34" charset="0"/>
              </a:rPr>
              <a:t>Grafico de Barras</a:t>
            </a:r>
          </a:p>
          <a:p>
            <a:endParaRPr lang="es-ES" sz="1600" dirty="0"/>
          </a:p>
        </p:txBody>
      </p:sp>
      <p:pic>
        <p:nvPicPr>
          <p:cNvPr id="14" name="Picture 2" descr="Resultado de imagen de visual insight graph bar">
            <a:extLst>
              <a:ext uri="{FF2B5EF4-FFF2-40B4-BE49-F238E27FC236}">
                <a16:creationId xmlns:a16="http://schemas.microsoft.com/office/drawing/2014/main" id="{170DF5C7-C40F-4EA4-9303-794EF41115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8168" y="3331930"/>
            <a:ext cx="3421962" cy="2782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271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52C4821-A1FF-4201-9C37-9773356F848F}"/>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CFD6D63-5B95-4FFF-B33A-960B6278D300}"/>
              </a:ext>
            </a:extLst>
          </p:cNvPr>
          <p:cNvSpPr>
            <a:spLocks noGrp="1"/>
          </p:cNvSpPr>
          <p:nvPr>
            <p:ph type="sldNum" sz="quarter" idx="17"/>
          </p:nvPr>
        </p:nvSpPr>
        <p:spPr/>
        <p:txBody>
          <a:bodyPr/>
          <a:lstStyle/>
          <a:p>
            <a:fld id="{4F9AC08D-23A9-440E-BCB9-AA1E9877CC38}" type="slidenum">
              <a:rPr lang="en-US" smtClean="0"/>
              <a:pPr/>
              <a:t>28</a:t>
            </a:fld>
            <a:endParaRPr lang="en-US" dirty="0"/>
          </a:p>
        </p:txBody>
      </p:sp>
      <p:sp>
        <p:nvSpPr>
          <p:cNvPr id="7" name="Title 6">
            <a:extLst>
              <a:ext uri="{FF2B5EF4-FFF2-40B4-BE49-F238E27FC236}">
                <a16:creationId xmlns:a16="http://schemas.microsoft.com/office/drawing/2014/main" id="{878E2C86-1BB6-444C-A5A2-34B0216EE662}"/>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pic>
        <p:nvPicPr>
          <p:cNvPr id="12" name="Content Placeholder 11">
            <a:extLst>
              <a:ext uri="{FF2B5EF4-FFF2-40B4-BE49-F238E27FC236}">
                <a16:creationId xmlns:a16="http://schemas.microsoft.com/office/drawing/2014/main" id="{605B0D69-C17E-4656-ADC7-269EA4CF625C}"/>
              </a:ext>
            </a:extLst>
          </p:cNvPr>
          <p:cNvPicPr>
            <a:picLocks noGrp="1" noChangeAspect="1"/>
          </p:cNvPicPr>
          <p:nvPr>
            <p:ph sz="quarter" idx="18"/>
          </p:nvPr>
        </p:nvPicPr>
        <p:blipFill>
          <a:blip r:embed="rId2"/>
          <a:stretch>
            <a:fillRect/>
          </a:stretch>
        </p:blipFill>
        <p:spPr>
          <a:xfrm>
            <a:off x="761785" y="2367441"/>
            <a:ext cx="4953429" cy="3612193"/>
          </a:xfrm>
          <a:prstGeom prst="rect">
            <a:avLst/>
          </a:prstGeom>
        </p:spPr>
      </p:pic>
      <p:pic>
        <p:nvPicPr>
          <p:cNvPr id="13" name="Content Placeholder 12">
            <a:extLst>
              <a:ext uri="{FF2B5EF4-FFF2-40B4-BE49-F238E27FC236}">
                <a16:creationId xmlns:a16="http://schemas.microsoft.com/office/drawing/2014/main" id="{10FE3F79-0022-45A9-BC14-3CB2F1030E71}"/>
              </a:ext>
            </a:extLst>
          </p:cNvPr>
          <p:cNvPicPr>
            <a:picLocks noGrp="1" noChangeAspect="1"/>
          </p:cNvPicPr>
          <p:nvPr>
            <p:ph sz="quarter" idx="19"/>
          </p:nvPr>
        </p:nvPicPr>
        <p:blipFill>
          <a:blip r:embed="rId3"/>
          <a:stretch>
            <a:fillRect/>
          </a:stretch>
        </p:blipFill>
        <p:spPr>
          <a:xfrm>
            <a:off x="6465354" y="2340768"/>
            <a:ext cx="4976291" cy="3665538"/>
          </a:xfrm>
          <a:prstGeom prst="rect">
            <a:avLst/>
          </a:prstGeom>
        </p:spPr>
      </p:pic>
      <p:sp>
        <p:nvSpPr>
          <p:cNvPr id="14" name="TextBox 13">
            <a:extLst>
              <a:ext uri="{FF2B5EF4-FFF2-40B4-BE49-F238E27FC236}">
                <a16:creationId xmlns:a16="http://schemas.microsoft.com/office/drawing/2014/main" id="{28336642-F835-4F4D-B3F2-FCE4EA78F4A9}"/>
              </a:ext>
            </a:extLst>
          </p:cNvPr>
          <p:cNvSpPr txBox="1"/>
          <p:nvPr/>
        </p:nvSpPr>
        <p:spPr>
          <a:xfrm>
            <a:off x="1717249" y="1832208"/>
            <a:ext cx="3042500" cy="661720"/>
          </a:xfrm>
          <a:prstGeom prst="rect">
            <a:avLst/>
          </a:prstGeom>
          <a:noFill/>
        </p:spPr>
        <p:txBody>
          <a:bodyPr wrap="none" lIns="0" tIns="0" rIns="0" bIns="45720" rtlCol="0">
            <a:spAutoFit/>
          </a:bodyPr>
          <a:lstStyle/>
          <a:p>
            <a:r>
              <a:rPr lang="es-ES" sz="2400" dirty="0">
                <a:latin typeface="Arial Black" panose="020B0A04020102020204" pitchFamily="34" charset="0"/>
              </a:rPr>
              <a:t>Gráficos de líneas</a:t>
            </a:r>
          </a:p>
          <a:p>
            <a:endParaRPr lang="es-ES" sz="1600" dirty="0"/>
          </a:p>
        </p:txBody>
      </p:sp>
      <p:sp>
        <p:nvSpPr>
          <p:cNvPr id="15" name="TextBox 14">
            <a:extLst>
              <a:ext uri="{FF2B5EF4-FFF2-40B4-BE49-F238E27FC236}">
                <a16:creationId xmlns:a16="http://schemas.microsoft.com/office/drawing/2014/main" id="{35493003-6CAF-4733-A6FA-3E02A1F942A4}"/>
              </a:ext>
            </a:extLst>
          </p:cNvPr>
          <p:cNvSpPr txBox="1"/>
          <p:nvPr/>
        </p:nvSpPr>
        <p:spPr>
          <a:xfrm>
            <a:off x="7432249" y="1832208"/>
            <a:ext cx="2978508" cy="661720"/>
          </a:xfrm>
          <a:prstGeom prst="rect">
            <a:avLst/>
          </a:prstGeom>
          <a:noFill/>
        </p:spPr>
        <p:txBody>
          <a:bodyPr wrap="none" lIns="0" tIns="0" rIns="0" bIns="45720" rtlCol="0">
            <a:spAutoFit/>
          </a:bodyPr>
          <a:lstStyle/>
          <a:p>
            <a:r>
              <a:rPr lang="es-ES" sz="2400" dirty="0">
                <a:latin typeface="Arial Black" panose="020B0A04020102020204" pitchFamily="34" charset="0"/>
              </a:rPr>
              <a:t>Gráficos de áreas</a:t>
            </a:r>
          </a:p>
          <a:p>
            <a:endParaRPr lang="es-ES" sz="1600" dirty="0"/>
          </a:p>
        </p:txBody>
      </p:sp>
    </p:spTree>
    <p:extLst>
      <p:ext uri="{BB962C8B-B14F-4D97-AF65-F5344CB8AC3E}">
        <p14:creationId xmlns:p14="http://schemas.microsoft.com/office/powerpoint/2010/main" val="3943359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29</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de burbujas</a:t>
            </a: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Gráfico circular</a:t>
            </a:r>
          </a:p>
          <a:p>
            <a:endParaRPr lang="es-ES" dirty="0"/>
          </a:p>
        </p:txBody>
      </p:sp>
      <p:pic>
        <p:nvPicPr>
          <p:cNvPr id="7" name="Picture 6">
            <a:extLst>
              <a:ext uri="{FF2B5EF4-FFF2-40B4-BE49-F238E27FC236}">
                <a16:creationId xmlns:a16="http://schemas.microsoft.com/office/drawing/2014/main" id="{C36ABBB8-24D9-4755-9589-90FCED1B6117}"/>
              </a:ext>
            </a:extLst>
          </p:cNvPr>
          <p:cNvPicPr>
            <a:picLocks noChangeAspect="1"/>
          </p:cNvPicPr>
          <p:nvPr/>
        </p:nvPicPr>
        <p:blipFill>
          <a:blip r:embed="rId2"/>
          <a:stretch>
            <a:fillRect/>
          </a:stretch>
        </p:blipFill>
        <p:spPr>
          <a:xfrm>
            <a:off x="479376" y="2348880"/>
            <a:ext cx="5194948" cy="3854317"/>
          </a:xfrm>
          <a:prstGeom prst="rect">
            <a:avLst/>
          </a:prstGeom>
        </p:spPr>
      </p:pic>
      <p:pic>
        <p:nvPicPr>
          <p:cNvPr id="8" name="Picture 7">
            <a:extLst>
              <a:ext uri="{FF2B5EF4-FFF2-40B4-BE49-F238E27FC236}">
                <a16:creationId xmlns:a16="http://schemas.microsoft.com/office/drawing/2014/main" id="{22A961CD-0328-44BF-8F92-C67DE0406B13}"/>
              </a:ext>
            </a:extLst>
          </p:cNvPr>
          <p:cNvPicPr>
            <a:picLocks noChangeAspect="1"/>
          </p:cNvPicPr>
          <p:nvPr/>
        </p:nvPicPr>
        <p:blipFill>
          <a:blip r:embed="rId3"/>
          <a:stretch>
            <a:fillRect/>
          </a:stretch>
        </p:blipFill>
        <p:spPr>
          <a:xfrm>
            <a:off x="6194376" y="2349559"/>
            <a:ext cx="5335639" cy="3977179"/>
          </a:xfrm>
          <a:prstGeom prst="rect">
            <a:avLst/>
          </a:prstGeom>
        </p:spPr>
      </p:pic>
    </p:spTree>
    <p:extLst>
      <p:ext uri="{BB962C8B-B14F-4D97-AF65-F5344CB8AC3E}">
        <p14:creationId xmlns:p14="http://schemas.microsoft.com/office/powerpoint/2010/main" val="3646177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1720552-0A57-4561-B3C7-B8473CD4FF8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753A586A-2824-4E99-80FF-378EDC10D72C}"/>
              </a:ext>
            </a:extLst>
          </p:cNvPr>
          <p:cNvSpPr>
            <a:spLocks noGrp="1"/>
          </p:cNvSpPr>
          <p:nvPr>
            <p:ph type="sldNum" sz="quarter" idx="17"/>
          </p:nvPr>
        </p:nvSpPr>
        <p:spPr/>
        <p:txBody>
          <a:bodyPr/>
          <a:lstStyle/>
          <a:p>
            <a:fld id="{4F9AC08D-23A9-440E-BCB9-AA1E9877CC38}" type="slidenum">
              <a:rPr lang="en-US" smtClean="0"/>
              <a:pPr/>
              <a:t>3</a:t>
            </a:fld>
            <a:endParaRPr lang="en-US" dirty="0"/>
          </a:p>
        </p:txBody>
      </p:sp>
      <p:sp>
        <p:nvSpPr>
          <p:cNvPr id="5" name="Title 4">
            <a:extLst>
              <a:ext uri="{FF2B5EF4-FFF2-40B4-BE49-F238E27FC236}">
                <a16:creationId xmlns:a16="http://schemas.microsoft.com/office/drawing/2014/main" id="{E6682399-518B-44DC-8160-5DE9BA928DAA}"/>
              </a:ext>
            </a:extLst>
          </p:cNvPr>
          <p:cNvSpPr>
            <a:spLocks noGrp="1"/>
          </p:cNvSpPr>
          <p:nvPr>
            <p:ph type="title"/>
          </p:nvPr>
        </p:nvSpPr>
        <p:spPr/>
        <p:txBody>
          <a:bodyPr/>
          <a:lstStyle/>
          <a:p>
            <a:r>
              <a:rPr lang="es-ES" dirty="0">
                <a:solidFill>
                  <a:schemeClr val="accent1">
                    <a:lumMod val="75000"/>
                  </a:schemeClr>
                </a:solidFill>
              </a:rPr>
              <a:t>Descripción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E12CB45-AE89-4E65-8A54-A262CC2D55FF}"/>
              </a:ext>
            </a:extLst>
          </p:cNvPr>
          <p:cNvSpPr>
            <a:spLocks noGrp="1"/>
          </p:cNvSpPr>
          <p:nvPr>
            <p:ph sz="quarter" idx="19"/>
          </p:nvPr>
        </p:nvSpPr>
        <p:spPr/>
        <p:txBody>
          <a:bodyPr>
            <a:normAutofit fontScale="62500" lnSpcReduction="20000"/>
          </a:bodyPr>
          <a:lstStyle/>
          <a:p>
            <a:r>
              <a:rPr lang="es-ES" dirty="0"/>
              <a:t>Un </a:t>
            </a:r>
            <a:r>
              <a:rPr lang="es-ES" dirty="0" err="1"/>
              <a:t>datasets</a:t>
            </a:r>
            <a:r>
              <a:rPr lang="es-ES" dirty="0"/>
              <a:t> son datos que cargaremos en memoria para su posterior manipulación en los tableros de VI, normalmente están formados por atributos e indicadores. </a:t>
            </a:r>
            <a:br>
              <a:rPr lang="es-ES" dirty="0"/>
            </a:br>
            <a:br>
              <a:rPr lang="es-ES" dirty="0"/>
            </a:br>
            <a:r>
              <a:rPr lang="es-ES" dirty="0"/>
              <a:t>Estos </a:t>
            </a:r>
            <a:r>
              <a:rPr lang="es-ES" dirty="0" err="1"/>
              <a:t>datasets</a:t>
            </a:r>
            <a:r>
              <a:rPr lang="es-ES" dirty="0"/>
              <a:t> son normalmente un informe de </a:t>
            </a:r>
            <a:r>
              <a:rPr lang="es-ES" dirty="0" err="1"/>
              <a:t>Microstrategy</a:t>
            </a:r>
            <a:r>
              <a:rPr lang="es-ES" dirty="0"/>
              <a:t>, un cubo o una </a:t>
            </a:r>
            <a:r>
              <a:rPr lang="es-ES" dirty="0" err="1"/>
              <a:t>una</a:t>
            </a:r>
            <a:r>
              <a:rPr lang="es-ES" dirty="0"/>
              <a:t> fuente externa.</a:t>
            </a:r>
          </a:p>
          <a:p>
            <a:endParaRPr lang="es-ES" dirty="0"/>
          </a:p>
          <a:p>
            <a:r>
              <a:rPr lang="es-ES" dirty="0"/>
              <a:t>Existen dos tipos de </a:t>
            </a:r>
            <a:r>
              <a:rPr lang="es-ES" dirty="0" err="1"/>
              <a:t>datasets</a:t>
            </a:r>
            <a:r>
              <a:rPr lang="es-ES" dirty="0"/>
              <a:t> dentro de VI:</a:t>
            </a:r>
          </a:p>
          <a:p>
            <a:endParaRPr lang="es-ES" dirty="0"/>
          </a:p>
          <a:p>
            <a:pPr marL="398461" indent="-342900">
              <a:buFont typeface="Arial" panose="020B0604020202020204" pitchFamily="34" charset="0"/>
              <a:buChar char="•"/>
            </a:pPr>
            <a:r>
              <a:rPr lang="es-ES" dirty="0"/>
              <a:t>Conjuntos de datos independientes. Son conjuntos de datos que pueden utilizar otros objetos de </a:t>
            </a:r>
            <a:r>
              <a:rPr lang="es-ES" dirty="0" err="1"/>
              <a:t>Microstrategy</a:t>
            </a:r>
            <a:r>
              <a:rPr lang="es-ES" dirty="0"/>
              <a:t>, por lo que cualquier modificación sobre estos conjuntos de datos, afectara a todas sus dependencias.</a:t>
            </a:r>
          </a:p>
          <a:p>
            <a:pPr marL="398461" indent="-342900">
              <a:buFont typeface="Arial" panose="020B0604020202020204" pitchFamily="34" charset="0"/>
              <a:buChar char="•"/>
            </a:pPr>
            <a:endParaRPr lang="es-ES" dirty="0"/>
          </a:p>
          <a:p>
            <a:pPr marL="398461" indent="-342900">
              <a:buFont typeface="Arial" panose="020B0604020202020204" pitchFamily="34" charset="0"/>
              <a:buChar char="•"/>
            </a:pPr>
            <a:r>
              <a:rPr lang="es-ES" dirty="0"/>
              <a:t>Conjuntos de datos locales. Es un conjunto de datos que se guarda conjunta a la definición del tablero. Es decir cuando hacemos una exportación de origen de datos externos sobre el tablero directamente, el resultado se guarda conjunto al tablero, por lo que no podremos utilizarlo en ningún otro caso.</a:t>
            </a:r>
          </a:p>
          <a:p>
            <a:endParaRPr lang="es-ES" dirty="0"/>
          </a:p>
        </p:txBody>
      </p:sp>
      <p:pic>
        <p:nvPicPr>
          <p:cNvPr id="7" name="Picture 2" descr="Imagen relacionada">
            <a:extLst>
              <a:ext uri="{FF2B5EF4-FFF2-40B4-BE49-F238E27FC236}">
                <a16:creationId xmlns:a16="http://schemas.microsoft.com/office/drawing/2014/main" id="{517640DB-D420-4E12-A12E-365B7367F8F5}"/>
              </a:ext>
            </a:extLst>
          </p:cNvPr>
          <p:cNvPicPr>
            <a:picLocks noGrp="1" noChangeAspect="1" noChangeArrowheads="1"/>
          </p:cNvPicPr>
          <p:nvPr>
            <p:ph sz="quarter" idx="18"/>
          </p:nvPr>
        </p:nvPicPr>
        <p:blipFill>
          <a:blip r:embed="rId2">
            <a:extLst>
              <a:ext uri="{28A0092B-C50C-407E-A947-70E740481C1C}">
                <a14:useLocalDpi xmlns:a14="http://schemas.microsoft.com/office/drawing/2010/main" val="0"/>
              </a:ext>
            </a:extLst>
          </a:blip>
          <a:srcRect/>
          <a:stretch>
            <a:fillRect/>
          </a:stretch>
        </p:blipFill>
        <p:spPr bwMode="auto">
          <a:xfrm>
            <a:off x="371158" y="1828802"/>
            <a:ext cx="499492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72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30</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Combinado</a:t>
            </a:r>
          </a:p>
          <a:p>
            <a:pPr algn="ctr"/>
            <a:r>
              <a:rPr lang="es-ES" dirty="0">
                <a:solidFill>
                  <a:srgbClr val="777777"/>
                </a:solidFill>
                <a:latin typeface="arial" panose="020B0604020202020204" pitchFamily="34" charset="0"/>
              </a:rPr>
              <a:t>burbujas</a:t>
            </a: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Gráfico Mapa </a:t>
            </a:r>
            <a:r>
              <a:rPr lang="es-ES" dirty="0" err="1"/>
              <a:t>Esri</a:t>
            </a:r>
            <a:endParaRPr lang="es-ES" dirty="0"/>
          </a:p>
          <a:p>
            <a:pPr algn="ctr"/>
            <a:r>
              <a:rPr lang="es-ES" dirty="0">
                <a:solidFill>
                  <a:srgbClr val="777777"/>
                </a:solidFill>
                <a:latin typeface="arial" panose="020B0604020202020204" pitchFamily="34" charset="0"/>
              </a:rPr>
              <a:t>circular</a:t>
            </a:r>
          </a:p>
          <a:p>
            <a:endParaRPr lang="es-ES" dirty="0"/>
          </a:p>
        </p:txBody>
      </p:sp>
      <p:pic>
        <p:nvPicPr>
          <p:cNvPr id="9" name="Picture 8">
            <a:extLst>
              <a:ext uri="{FF2B5EF4-FFF2-40B4-BE49-F238E27FC236}">
                <a16:creationId xmlns:a16="http://schemas.microsoft.com/office/drawing/2014/main" id="{0E643B40-C21B-4252-84DB-14128FB1B9A0}"/>
              </a:ext>
            </a:extLst>
          </p:cNvPr>
          <p:cNvPicPr>
            <a:picLocks noChangeAspect="1"/>
          </p:cNvPicPr>
          <p:nvPr/>
        </p:nvPicPr>
        <p:blipFill>
          <a:blip r:embed="rId2"/>
          <a:stretch>
            <a:fillRect/>
          </a:stretch>
        </p:blipFill>
        <p:spPr>
          <a:xfrm>
            <a:off x="674174" y="2349552"/>
            <a:ext cx="5122940" cy="3843259"/>
          </a:xfrm>
          <a:prstGeom prst="rect">
            <a:avLst/>
          </a:prstGeom>
        </p:spPr>
      </p:pic>
      <p:pic>
        <p:nvPicPr>
          <p:cNvPr id="10" name="Picture 9">
            <a:extLst>
              <a:ext uri="{FF2B5EF4-FFF2-40B4-BE49-F238E27FC236}">
                <a16:creationId xmlns:a16="http://schemas.microsoft.com/office/drawing/2014/main" id="{703E4498-496A-4979-A8B3-F50F5F9236A1}"/>
              </a:ext>
            </a:extLst>
          </p:cNvPr>
          <p:cNvPicPr>
            <a:picLocks noChangeAspect="1"/>
          </p:cNvPicPr>
          <p:nvPr/>
        </p:nvPicPr>
        <p:blipFill>
          <a:blip r:embed="rId3"/>
          <a:stretch>
            <a:fillRect/>
          </a:stretch>
        </p:blipFill>
        <p:spPr>
          <a:xfrm>
            <a:off x="6310333" y="2339752"/>
            <a:ext cx="5196747" cy="3897560"/>
          </a:xfrm>
          <a:prstGeom prst="rect">
            <a:avLst/>
          </a:prstGeom>
        </p:spPr>
      </p:pic>
    </p:spTree>
    <p:extLst>
      <p:ext uri="{BB962C8B-B14F-4D97-AF65-F5344CB8AC3E}">
        <p14:creationId xmlns:p14="http://schemas.microsoft.com/office/powerpoint/2010/main" val="91904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E4B50F6-674D-4CFC-A973-B0A32BC14EE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0228294-524E-43E1-AD6A-4C73EDD64CF0}"/>
              </a:ext>
            </a:extLst>
          </p:cNvPr>
          <p:cNvSpPr>
            <a:spLocks noGrp="1"/>
          </p:cNvSpPr>
          <p:nvPr>
            <p:ph type="sldNum" sz="quarter" idx="17"/>
          </p:nvPr>
        </p:nvSpPr>
        <p:spPr/>
        <p:txBody>
          <a:bodyPr/>
          <a:lstStyle/>
          <a:p>
            <a:fld id="{4F9AC08D-23A9-440E-BCB9-AA1E9877CC38}" type="slidenum">
              <a:rPr lang="en-US" smtClean="0"/>
              <a:pPr/>
              <a:t>31</a:t>
            </a:fld>
            <a:endParaRPr lang="en-US" dirty="0"/>
          </a:p>
        </p:txBody>
      </p:sp>
      <p:sp>
        <p:nvSpPr>
          <p:cNvPr id="4" name="Content Placeholder 3">
            <a:extLst>
              <a:ext uri="{FF2B5EF4-FFF2-40B4-BE49-F238E27FC236}">
                <a16:creationId xmlns:a16="http://schemas.microsoft.com/office/drawing/2014/main" id="{CE03014D-565D-4377-B4C5-C30FE8E13928}"/>
              </a:ext>
            </a:extLst>
          </p:cNvPr>
          <p:cNvSpPr>
            <a:spLocks noGrp="1"/>
          </p:cNvSpPr>
          <p:nvPr>
            <p:ph sz="quarter" idx="18"/>
          </p:nvPr>
        </p:nvSpPr>
        <p:spPr/>
        <p:txBody>
          <a:bodyPr/>
          <a:lstStyle/>
          <a:p>
            <a:pPr algn="ctr"/>
            <a:r>
              <a:rPr lang="es-ES" dirty="0"/>
              <a:t>Gráficos de Red</a:t>
            </a:r>
            <a:endParaRPr lang="es-ES" dirty="0">
              <a:solidFill>
                <a:srgbClr val="777777"/>
              </a:solidFill>
              <a:latin typeface="arial" panose="020B0604020202020204" pitchFamily="34" charset="0"/>
            </a:endParaRPr>
          </a:p>
          <a:p>
            <a:endParaRPr lang="es-ES" dirty="0"/>
          </a:p>
        </p:txBody>
      </p:sp>
      <p:sp>
        <p:nvSpPr>
          <p:cNvPr id="5" name="Title 4">
            <a:extLst>
              <a:ext uri="{FF2B5EF4-FFF2-40B4-BE49-F238E27FC236}">
                <a16:creationId xmlns:a16="http://schemas.microsoft.com/office/drawing/2014/main" id="{C5EA1250-D952-4576-AE5B-3E98FBC3C5FE}"/>
              </a:ext>
            </a:extLst>
          </p:cNvPr>
          <p:cNvSpPr>
            <a:spLocks noGrp="1"/>
          </p:cNvSpPr>
          <p:nvPr>
            <p:ph type="title"/>
          </p:nvPr>
        </p:nvSpPr>
        <p:spPr/>
        <p:txBody>
          <a:bodyPr/>
          <a:lstStyle/>
          <a:p>
            <a:r>
              <a:rPr lang="es-ES" dirty="0">
                <a:solidFill>
                  <a:schemeClr val="accent1">
                    <a:lumMod val="75000"/>
                  </a:schemeClr>
                </a:solidFill>
              </a:rPr>
              <a:t>Panel de Visualizaciones</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3159C71A-63F6-4F2B-BB05-642EAD325BFB}"/>
              </a:ext>
            </a:extLst>
          </p:cNvPr>
          <p:cNvSpPr>
            <a:spLocks noGrp="1"/>
          </p:cNvSpPr>
          <p:nvPr>
            <p:ph sz="quarter" idx="19"/>
          </p:nvPr>
        </p:nvSpPr>
        <p:spPr/>
        <p:txBody>
          <a:bodyPr/>
          <a:lstStyle/>
          <a:p>
            <a:pPr algn="ctr"/>
            <a:r>
              <a:rPr lang="es-ES" dirty="0"/>
              <a:t>Google Gauge</a:t>
            </a:r>
            <a:endParaRPr lang="es-ES" dirty="0">
              <a:solidFill>
                <a:srgbClr val="777777"/>
              </a:solidFill>
              <a:latin typeface="arial" panose="020B0604020202020204" pitchFamily="34" charset="0"/>
            </a:endParaRPr>
          </a:p>
          <a:p>
            <a:endParaRPr lang="es-ES" dirty="0"/>
          </a:p>
        </p:txBody>
      </p:sp>
      <p:pic>
        <p:nvPicPr>
          <p:cNvPr id="11" name="Picture 2" descr="http://www.chaelchristopher.com/wp-content/uploads/2012/10/maxdemarzi.jpg">
            <a:extLst>
              <a:ext uri="{FF2B5EF4-FFF2-40B4-BE49-F238E27FC236}">
                <a16:creationId xmlns:a16="http://schemas.microsoft.com/office/drawing/2014/main" id="{0158B446-B4EA-4221-868C-C39464FA9D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9324" y="2852936"/>
            <a:ext cx="3258353" cy="308438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DADE2172-25F2-4C31-A380-FC7B55E7D1A4}"/>
              </a:ext>
            </a:extLst>
          </p:cNvPr>
          <p:cNvPicPr>
            <a:picLocks noChangeAspect="1"/>
          </p:cNvPicPr>
          <p:nvPr/>
        </p:nvPicPr>
        <p:blipFill>
          <a:blip r:embed="rId3"/>
          <a:stretch>
            <a:fillRect/>
          </a:stretch>
        </p:blipFill>
        <p:spPr>
          <a:xfrm>
            <a:off x="7418795" y="2924944"/>
            <a:ext cx="3461354" cy="3174104"/>
          </a:xfrm>
          <a:prstGeom prst="rect">
            <a:avLst/>
          </a:prstGeom>
        </p:spPr>
      </p:pic>
    </p:spTree>
    <p:extLst>
      <p:ext uri="{BB962C8B-B14F-4D97-AF65-F5344CB8AC3E}">
        <p14:creationId xmlns:p14="http://schemas.microsoft.com/office/powerpoint/2010/main" val="4131506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266700" y="1556792"/>
            <a:ext cx="11852988" cy="4247317"/>
          </a:xfrm>
          <a:prstGeom prst="rect">
            <a:avLst/>
          </a:prstGeom>
        </p:spPr>
        <p:txBody>
          <a:bodyPr wrap="square">
            <a:spAutoFit/>
          </a:bodyPr>
          <a:lstStyle/>
          <a:p>
            <a:pPr marL="285750" indent="-285750">
              <a:buFontTx/>
              <a:buChar char="-"/>
            </a:pPr>
            <a:r>
              <a:rPr lang="es-ES_tradnl" dirty="0"/>
              <a:t>Añadimos una nueva hoja a nuestro tablero con el nombre indicado.</a:t>
            </a:r>
          </a:p>
          <a:p>
            <a:endParaRPr lang="es-ES_tradnl" dirty="0"/>
          </a:p>
          <a:p>
            <a:pPr marL="285750" indent="-285750">
              <a:buFontTx/>
              <a:buChar char="-"/>
            </a:pPr>
            <a:r>
              <a:rPr lang="es-ES_tradnl" dirty="0"/>
              <a:t>En esta hoja vamos a incluir un total de 4 visualizaciones:</a:t>
            </a:r>
          </a:p>
          <a:p>
            <a:endParaRPr lang="es-ES_tradnl" dirty="0"/>
          </a:p>
          <a:p>
            <a:pPr marL="742950" lvl="1" indent="-285750">
              <a:buFontTx/>
              <a:buChar char="-"/>
            </a:pPr>
            <a:r>
              <a:rPr lang="es-ES_tradnl" dirty="0"/>
              <a:t>“Nodos”: tipo: cuadrícula. Esta visualización mostrará los nodos y se utilizará como filtro para todas las visualizaciones del panel.</a:t>
            </a:r>
          </a:p>
          <a:p>
            <a:pPr lvl="1"/>
            <a:endParaRPr lang="es-ES_tradnl" dirty="0"/>
          </a:p>
          <a:p>
            <a:pPr marL="742950" lvl="1" indent="-285750">
              <a:buFontTx/>
              <a:buChar char="-"/>
            </a:pPr>
            <a:r>
              <a:rPr lang="es-ES_tradnl" dirty="0"/>
              <a:t>“Número de solicitudes”: tipo: mapa. En esta visualización mostraremos un mapa con los centros coloreados según su número de solicitudes.</a:t>
            </a:r>
          </a:p>
          <a:p>
            <a:pPr lvl="1"/>
            <a:endParaRPr lang="es-ES_tradnl" dirty="0"/>
          </a:p>
          <a:p>
            <a:pPr marL="742950" lvl="1" indent="-285750">
              <a:buFontTx/>
              <a:buChar char="-"/>
            </a:pPr>
            <a:r>
              <a:rPr lang="es-ES_tradnl" dirty="0"/>
              <a:t>“Número de reclamaciones”: tipo: mapa. . En esta visualización mostraremos un mapa con los centros coloreados según su número de reclamaciones.</a:t>
            </a:r>
          </a:p>
          <a:p>
            <a:pPr lvl="1"/>
            <a:endParaRPr lang="es-ES_tradnl" dirty="0"/>
          </a:p>
          <a:p>
            <a:pPr marL="742950" lvl="1" indent="-285750">
              <a:buFontTx/>
              <a:buChar char="-"/>
            </a:pPr>
            <a:r>
              <a:rPr lang="es-ES_tradnl" dirty="0"/>
              <a:t>“Número de reaperturas”: tipo: mapa. . En esta visualización mostraremos un mapa con los centros coloreados según su número de reaperturas.</a:t>
            </a:r>
          </a:p>
        </p:txBody>
      </p:sp>
      <p:sp>
        <p:nvSpPr>
          <p:cNvPr id="3" name="Title 4">
            <a:extLst>
              <a:ext uri="{FF2B5EF4-FFF2-40B4-BE49-F238E27FC236}">
                <a16:creationId xmlns:a16="http://schemas.microsoft.com/office/drawing/2014/main" id="{5A46BDAB-6A59-4828-B2A6-AB4B0CB17500}"/>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3</a:t>
            </a:r>
            <a:endParaRPr lang="es-ES" sz="3600" dirty="0"/>
          </a:p>
        </p:txBody>
      </p:sp>
      <p:sp>
        <p:nvSpPr>
          <p:cNvPr id="6" name="TextBox 5">
            <a:extLst>
              <a:ext uri="{FF2B5EF4-FFF2-40B4-BE49-F238E27FC236}">
                <a16:creationId xmlns:a16="http://schemas.microsoft.com/office/drawing/2014/main" id="{DEAA4A58-EF94-48F3-A0AB-F10A5F7BD473}"/>
              </a:ext>
            </a:extLst>
          </p:cNvPr>
          <p:cNvSpPr txBox="1"/>
          <p:nvPr/>
        </p:nvSpPr>
        <p:spPr>
          <a:xfrm>
            <a:off x="266700" y="1002268"/>
            <a:ext cx="11544300" cy="369332"/>
          </a:xfrm>
          <a:prstGeom prst="rect">
            <a:avLst/>
          </a:prstGeom>
          <a:noFill/>
        </p:spPr>
        <p:txBody>
          <a:bodyPr wrap="square" rtlCol="0">
            <a:spAutoFit/>
          </a:bodyPr>
          <a:lstStyle/>
          <a:p>
            <a:r>
              <a:rPr lang="es-ES_tradnl" b="1" dirty="0"/>
              <a:t>Añadir una nueva hoja con el nombre “MAPAS”</a:t>
            </a:r>
          </a:p>
        </p:txBody>
      </p:sp>
    </p:spTree>
    <p:extLst>
      <p:ext uri="{BB962C8B-B14F-4D97-AF65-F5344CB8AC3E}">
        <p14:creationId xmlns:p14="http://schemas.microsoft.com/office/powerpoint/2010/main" val="4077262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D4B942-3108-4ECC-9A8A-57171FD61E33}"/>
              </a:ext>
            </a:extLst>
          </p:cNvPr>
          <p:cNvPicPr>
            <a:picLocks noChangeAspect="1"/>
          </p:cNvPicPr>
          <p:nvPr/>
        </p:nvPicPr>
        <p:blipFill>
          <a:blip r:embed="rId2"/>
          <a:stretch>
            <a:fillRect/>
          </a:stretch>
        </p:blipFill>
        <p:spPr>
          <a:xfrm>
            <a:off x="1888650" y="916938"/>
            <a:ext cx="7560840" cy="5456896"/>
          </a:xfrm>
          <a:prstGeom prst="rect">
            <a:avLst/>
          </a:prstGeom>
        </p:spPr>
      </p:pic>
      <p:sp>
        <p:nvSpPr>
          <p:cNvPr id="5" name="TextBox 4">
            <a:extLst>
              <a:ext uri="{FF2B5EF4-FFF2-40B4-BE49-F238E27FC236}">
                <a16:creationId xmlns:a16="http://schemas.microsoft.com/office/drawing/2014/main" id="{3A3E5986-FE38-4B1B-B8AD-71A1F6E9C758}"/>
              </a:ext>
            </a:extLst>
          </p:cNvPr>
          <p:cNvSpPr txBox="1"/>
          <p:nvPr/>
        </p:nvSpPr>
        <p:spPr>
          <a:xfrm>
            <a:off x="479376" y="484166"/>
            <a:ext cx="3451266" cy="323165"/>
          </a:xfrm>
          <a:prstGeom prst="rect">
            <a:avLst/>
          </a:prstGeom>
          <a:noFill/>
        </p:spPr>
        <p:txBody>
          <a:bodyPr wrap="none" lIns="0" tIns="0" rIns="0" bIns="45720" rtlCol="0">
            <a:spAutoFit/>
          </a:bodyPr>
          <a:lstStyle/>
          <a:p>
            <a:r>
              <a:rPr lang="es-ES" b="1" dirty="0"/>
              <a:t>El aspecto de la hoja “MAPAS”</a:t>
            </a:r>
          </a:p>
        </p:txBody>
      </p:sp>
    </p:spTree>
    <p:extLst>
      <p:ext uri="{BB962C8B-B14F-4D97-AF65-F5344CB8AC3E}">
        <p14:creationId xmlns:p14="http://schemas.microsoft.com/office/powerpoint/2010/main" val="8636546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A6FE938-382C-4C7F-90AF-917F026C0C77}"/>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B27B9B2-6B5C-454F-9AFD-D4AD13A0241E}"/>
              </a:ext>
            </a:extLst>
          </p:cNvPr>
          <p:cNvSpPr>
            <a:spLocks noGrp="1"/>
          </p:cNvSpPr>
          <p:nvPr>
            <p:ph type="sldNum" sz="quarter" idx="17"/>
          </p:nvPr>
        </p:nvSpPr>
        <p:spPr/>
        <p:txBody>
          <a:bodyPr/>
          <a:lstStyle/>
          <a:p>
            <a:fld id="{4F9AC08D-23A9-440E-BCB9-AA1E9877CC38}" type="slidenum">
              <a:rPr lang="en-US" smtClean="0"/>
              <a:pPr/>
              <a:t>34</a:t>
            </a:fld>
            <a:endParaRPr lang="en-US" dirty="0"/>
          </a:p>
        </p:txBody>
      </p:sp>
      <p:sp>
        <p:nvSpPr>
          <p:cNvPr id="5" name="Title 4">
            <a:extLst>
              <a:ext uri="{FF2B5EF4-FFF2-40B4-BE49-F238E27FC236}">
                <a16:creationId xmlns:a16="http://schemas.microsoft.com/office/drawing/2014/main" id="{101D5E40-F866-4B91-99FC-6A9C33177217}"/>
              </a:ext>
            </a:extLst>
          </p:cNvPr>
          <p:cNvSpPr>
            <a:spLocks noGrp="1"/>
          </p:cNvSpPr>
          <p:nvPr>
            <p:ph type="title"/>
          </p:nvPr>
        </p:nvSpPr>
        <p:spPr/>
        <p:txBody>
          <a:bodyPr/>
          <a:lstStyle/>
          <a:p>
            <a:r>
              <a:rPr lang="es-ES" dirty="0">
                <a:solidFill>
                  <a:schemeClr val="accent1">
                    <a:lumMod val="75000"/>
                  </a:schemeClr>
                </a:solidFill>
              </a:rPr>
              <a:t>Panel de Formato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79398760-6F2A-4D83-83E3-C7394488FF7B}"/>
              </a:ext>
            </a:extLst>
          </p:cNvPr>
          <p:cNvSpPr>
            <a:spLocks noGrp="1"/>
          </p:cNvSpPr>
          <p:nvPr>
            <p:ph sz="quarter" idx="19"/>
          </p:nvPr>
        </p:nvSpPr>
        <p:spPr>
          <a:xfrm>
            <a:off x="1991544" y="1621517"/>
            <a:ext cx="8280920" cy="4689475"/>
          </a:xfrm>
        </p:spPr>
        <p:txBody>
          <a:bodyPr/>
          <a:lstStyle/>
          <a:p>
            <a:r>
              <a:rPr lang="es-ES" dirty="0"/>
              <a:t>En el panel de formato encontraremos todas opciones de formato propias de estas herramientas para modificar cada una de las visualizaciones seleccionadas, lo que quiere decir que dependiendo la visualización que tengamos seleccionada tendremos unas opciones u otras.</a:t>
            </a:r>
          </a:p>
          <a:p>
            <a:endParaRPr lang="es-ES" dirty="0"/>
          </a:p>
        </p:txBody>
      </p:sp>
      <p:pic>
        <p:nvPicPr>
          <p:cNvPr id="7" name="Content Placeholder 6">
            <a:extLst>
              <a:ext uri="{FF2B5EF4-FFF2-40B4-BE49-F238E27FC236}">
                <a16:creationId xmlns:a16="http://schemas.microsoft.com/office/drawing/2014/main" id="{3FB78A7E-695B-4F70-B7A9-2991DBA847C5}"/>
              </a:ext>
            </a:extLst>
          </p:cNvPr>
          <p:cNvPicPr>
            <a:picLocks noGrp="1" noChangeAspect="1"/>
          </p:cNvPicPr>
          <p:nvPr>
            <p:ph sz="quarter" idx="18"/>
          </p:nvPr>
        </p:nvPicPr>
        <p:blipFill>
          <a:blip r:embed="rId2"/>
          <a:stretch>
            <a:fillRect/>
          </a:stretch>
        </p:blipFill>
        <p:spPr>
          <a:xfrm>
            <a:off x="381000" y="1621517"/>
            <a:ext cx="1191800" cy="4689475"/>
          </a:xfrm>
          <a:prstGeom prst="rect">
            <a:avLst/>
          </a:prstGeom>
        </p:spPr>
      </p:pic>
    </p:spTree>
    <p:extLst>
      <p:ext uri="{BB962C8B-B14F-4D97-AF65-F5344CB8AC3E}">
        <p14:creationId xmlns:p14="http://schemas.microsoft.com/office/powerpoint/2010/main" val="3301205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615881B-5A3E-4E78-B728-DC539DE60DA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FB2B3AA-7DE7-4628-AB70-DEDF97F9475B}"/>
              </a:ext>
            </a:extLst>
          </p:cNvPr>
          <p:cNvSpPr>
            <a:spLocks noGrp="1"/>
          </p:cNvSpPr>
          <p:nvPr>
            <p:ph type="sldNum" sz="quarter" idx="17"/>
          </p:nvPr>
        </p:nvSpPr>
        <p:spPr>
          <a:xfrm>
            <a:off x="11623849" y="6462985"/>
            <a:ext cx="304799" cy="206375"/>
          </a:xfrm>
        </p:spPr>
        <p:txBody>
          <a:bodyPr/>
          <a:lstStyle/>
          <a:p>
            <a:fld id="{4F9AC08D-23A9-440E-BCB9-AA1E9877CC38}" type="slidenum">
              <a:rPr lang="en-US" smtClean="0"/>
              <a:pPr/>
              <a:t>35</a:t>
            </a:fld>
            <a:endParaRPr lang="en-US" dirty="0"/>
          </a:p>
        </p:txBody>
      </p:sp>
      <p:sp>
        <p:nvSpPr>
          <p:cNvPr id="4" name="Content Placeholder 3">
            <a:extLst>
              <a:ext uri="{FF2B5EF4-FFF2-40B4-BE49-F238E27FC236}">
                <a16:creationId xmlns:a16="http://schemas.microsoft.com/office/drawing/2014/main" id="{A4D53A7A-C411-4FCC-90EE-56FF95A95B2E}"/>
              </a:ext>
            </a:extLst>
          </p:cNvPr>
          <p:cNvSpPr>
            <a:spLocks noGrp="1"/>
          </p:cNvSpPr>
          <p:nvPr>
            <p:ph sz="quarter" idx="18"/>
          </p:nvPr>
        </p:nvSpPr>
        <p:spPr/>
        <p:txBody>
          <a:bodyPr>
            <a:normAutofit fontScale="62500" lnSpcReduction="20000"/>
          </a:bodyPr>
          <a:lstStyle/>
          <a:p>
            <a:r>
              <a:rPr lang="es-ES" dirty="0"/>
              <a:t>El editor cambiara dependiendo la visualización que tengamos seleccionada, mostrándonos de forma fácil e intuitiva, que debemos incluir para mostrar nuestros datos.</a:t>
            </a:r>
            <a:br>
              <a:rPr lang="es-ES" dirty="0"/>
            </a:br>
            <a:br>
              <a:rPr lang="es-ES" dirty="0"/>
            </a:br>
            <a:r>
              <a:rPr lang="es-ES" dirty="0"/>
              <a:t>En la visualización de cuadricula tendremos las filas columnas y los indicadores mostrados sobre la cuadricula.</a:t>
            </a:r>
          </a:p>
          <a:p>
            <a:endParaRPr lang="es-ES" dirty="0"/>
          </a:p>
          <a:p>
            <a:r>
              <a:rPr lang="es-ES" dirty="0"/>
              <a:t>En la visualización de grafico circular podremos seleccionar el ángulo, por que se quiere colorear, si queremos hacer una división, etc.</a:t>
            </a:r>
          </a:p>
          <a:p>
            <a:endParaRPr lang="es-ES" dirty="0"/>
          </a:p>
          <a:p>
            <a:r>
              <a:rPr lang="es-ES" dirty="0"/>
              <a:t>En el de mapa, tendremos las capas a mostrar, cual es el atributo geográfico, con su latitud y longitud, cual es la sugerencia a mostrar, etc.</a:t>
            </a:r>
          </a:p>
          <a:p>
            <a:endParaRPr lang="es-ES" dirty="0"/>
          </a:p>
          <a:p>
            <a:r>
              <a:rPr lang="es-ES" dirty="0"/>
              <a:t>Todas las visualizaciones tienen en común intercambiar los ejes, añadir el totalizado, y eliminar el atributo.</a:t>
            </a:r>
          </a:p>
          <a:p>
            <a:endParaRPr lang="es-ES" dirty="0"/>
          </a:p>
        </p:txBody>
      </p:sp>
      <p:sp>
        <p:nvSpPr>
          <p:cNvPr id="5" name="Title 4">
            <a:extLst>
              <a:ext uri="{FF2B5EF4-FFF2-40B4-BE49-F238E27FC236}">
                <a16:creationId xmlns:a16="http://schemas.microsoft.com/office/drawing/2014/main" id="{B71A0542-9550-469B-9E74-1DB1B7791582}"/>
              </a:ext>
            </a:extLst>
          </p:cNvPr>
          <p:cNvSpPr>
            <a:spLocks noGrp="1"/>
          </p:cNvSpPr>
          <p:nvPr>
            <p:ph type="title"/>
          </p:nvPr>
        </p:nvSpPr>
        <p:spPr>
          <a:xfrm>
            <a:off x="381000" y="380999"/>
            <a:ext cx="11430000" cy="990601"/>
          </a:xfrm>
        </p:spPr>
        <p:txBody>
          <a:bodyPr/>
          <a:lstStyle/>
          <a:p>
            <a:r>
              <a:rPr lang="es-ES" dirty="0">
                <a:solidFill>
                  <a:schemeClr val="accent1">
                    <a:lumMod val="75000"/>
                  </a:schemeClr>
                </a:solidFill>
              </a:rPr>
              <a:t>Panel Editor</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ED4F9377-6973-45B9-9BAE-60D77D1905D8}"/>
              </a:ext>
            </a:extLst>
          </p:cNvPr>
          <p:cNvPicPr>
            <a:picLocks noGrp="1" noChangeAspect="1"/>
          </p:cNvPicPr>
          <p:nvPr>
            <p:ph sz="quarter" idx="19"/>
          </p:nvPr>
        </p:nvPicPr>
        <p:blipFill>
          <a:blip r:embed="rId2"/>
          <a:stretch>
            <a:fillRect/>
          </a:stretch>
        </p:blipFill>
        <p:spPr>
          <a:xfrm>
            <a:off x="6672064" y="1052736"/>
            <a:ext cx="655377" cy="220999"/>
          </a:xfrm>
          <a:prstGeom prst="rect">
            <a:avLst/>
          </a:prstGeom>
        </p:spPr>
      </p:pic>
      <p:pic>
        <p:nvPicPr>
          <p:cNvPr id="8" name="Picture 7">
            <a:extLst>
              <a:ext uri="{FF2B5EF4-FFF2-40B4-BE49-F238E27FC236}">
                <a16:creationId xmlns:a16="http://schemas.microsoft.com/office/drawing/2014/main" id="{B52FA26B-1B55-4A04-9960-93341D2B1A08}"/>
              </a:ext>
            </a:extLst>
          </p:cNvPr>
          <p:cNvPicPr>
            <a:picLocks noChangeAspect="1"/>
          </p:cNvPicPr>
          <p:nvPr/>
        </p:nvPicPr>
        <p:blipFill>
          <a:blip r:embed="rId3"/>
          <a:stretch>
            <a:fillRect/>
          </a:stretch>
        </p:blipFill>
        <p:spPr>
          <a:xfrm>
            <a:off x="6672064" y="1838330"/>
            <a:ext cx="1463167" cy="4138019"/>
          </a:xfrm>
          <a:prstGeom prst="rect">
            <a:avLst/>
          </a:prstGeom>
        </p:spPr>
      </p:pic>
      <p:pic>
        <p:nvPicPr>
          <p:cNvPr id="9" name="Picture 8">
            <a:extLst>
              <a:ext uri="{FF2B5EF4-FFF2-40B4-BE49-F238E27FC236}">
                <a16:creationId xmlns:a16="http://schemas.microsoft.com/office/drawing/2014/main" id="{172E62F3-FC43-43A7-A3DB-2B88963DC0FB}"/>
              </a:ext>
            </a:extLst>
          </p:cNvPr>
          <p:cNvPicPr>
            <a:picLocks noChangeAspect="1"/>
          </p:cNvPicPr>
          <p:nvPr/>
        </p:nvPicPr>
        <p:blipFill>
          <a:blip r:embed="rId4"/>
          <a:stretch>
            <a:fillRect/>
          </a:stretch>
        </p:blipFill>
        <p:spPr>
          <a:xfrm>
            <a:off x="8328248" y="1825732"/>
            <a:ext cx="1722269" cy="4138019"/>
          </a:xfrm>
          <a:prstGeom prst="rect">
            <a:avLst/>
          </a:prstGeom>
        </p:spPr>
      </p:pic>
      <p:pic>
        <p:nvPicPr>
          <p:cNvPr id="10" name="Picture 9">
            <a:extLst>
              <a:ext uri="{FF2B5EF4-FFF2-40B4-BE49-F238E27FC236}">
                <a16:creationId xmlns:a16="http://schemas.microsoft.com/office/drawing/2014/main" id="{E7C53C0D-18D0-4A24-B194-FCBC12E058ED}"/>
              </a:ext>
            </a:extLst>
          </p:cNvPr>
          <p:cNvPicPr>
            <a:picLocks noChangeAspect="1"/>
          </p:cNvPicPr>
          <p:nvPr/>
        </p:nvPicPr>
        <p:blipFill>
          <a:blip r:embed="rId5"/>
          <a:stretch>
            <a:fillRect/>
          </a:stretch>
        </p:blipFill>
        <p:spPr>
          <a:xfrm>
            <a:off x="10243534" y="1838330"/>
            <a:ext cx="1714649" cy="4138019"/>
          </a:xfrm>
          <a:prstGeom prst="rect">
            <a:avLst/>
          </a:prstGeom>
        </p:spPr>
      </p:pic>
      <p:sp>
        <p:nvSpPr>
          <p:cNvPr id="11" name="TextBox 10">
            <a:extLst>
              <a:ext uri="{FF2B5EF4-FFF2-40B4-BE49-F238E27FC236}">
                <a16:creationId xmlns:a16="http://schemas.microsoft.com/office/drawing/2014/main" id="{EB34B019-9A18-4C88-8EF3-3FF2B62DD69A}"/>
              </a:ext>
            </a:extLst>
          </p:cNvPr>
          <p:cNvSpPr txBox="1"/>
          <p:nvPr/>
        </p:nvSpPr>
        <p:spPr>
          <a:xfrm>
            <a:off x="6525057" y="1365715"/>
            <a:ext cx="1757180" cy="276999"/>
          </a:xfrm>
          <a:prstGeom prst="rect">
            <a:avLst/>
          </a:prstGeom>
          <a:noFill/>
        </p:spPr>
        <p:txBody>
          <a:bodyPr wrap="square" rtlCol="0">
            <a:spAutoFit/>
          </a:bodyPr>
          <a:lstStyle/>
          <a:p>
            <a:pPr algn="ctr"/>
            <a:r>
              <a:rPr lang="es-ES" sz="1200" dirty="0">
                <a:solidFill>
                  <a:schemeClr val="accent1">
                    <a:lumMod val="75000"/>
                  </a:schemeClr>
                </a:solidFill>
              </a:rPr>
              <a:t>Visualización Cuadricula</a:t>
            </a:r>
          </a:p>
        </p:txBody>
      </p:sp>
      <p:sp>
        <p:nvSpPr>
          <p:cNvPr id="12" name="TextBox 11">
            <a:extLst>
              <a:ext uri="{FF2B5EF4-FFF2-40B4-BE49-F238E27FC236}">
                <a16:creationId xmlns:a16="http://schemas.microsoft.com/office/drawing/2014/main" id="{F8CD639F-2EDB-4DF3-B658-44F4AE9262DE}"/>
              </a:ext>
            </a:extLst>
          </p:cNvPr>
          <p:cNvSpPr txBox="1"/>
          <p:nvPr/>
        </p:nvSpPr>
        <p:spPr>
          <a:xfrm>
            <a:off x="8264030" y="1365715"/>
            <a:ext cx="1757180" cy="461665"/>
          </a:xfrm>
          <a:prstGeom prst="rect">
            <a:avLst/>
          </a:prstGeom>
          <a:noFill/>
        </p:spPr>
        <p:txBody>
          <a:bodyPr wrap="square" rtlCol="0">
            <a:spAutoFit/>
          </a:bodyPr>
          <a:lstStyle/>
          <a:p>
            <a:pPr algn="ctr"/>
            <a:r>
              <a:rPr lang="es-ES" sz="1200" dirty="0">
                <a:solidFill>
                  <a:schemeClr val="accent1">
                    <a:lumMod val="75000"/>
                  </a:schemeClr>
                </a:solidFill>
              </a:rPr>
              <a:t>Visualización Grafico Circular</a:t>
            </a:r>
          </a:p>
        </p:txBody>
      </p:sp>
      <p:sp>
        <p:nvSpPr>
          <p:cNvPr id="13" name="TextBox 12">
            <a:extLst>
              <a:ext uri="{FF2B5EF4-FFF2-40B4-BE49-F238E27FC236}">
                <a16:creationId xmlns:a16="http://schemas.microsoft.com/office/drawing/2014/main" id="{A0D48D3D-2D11-4300-A51D-B229CFAFC08C}"/>
              </a:ext>
            </a:extLst>
          </p:cNvPr>
          <p:cNvSpPr txBox="1"/>
          <p:nvPr/>
        </p:nvSpPr>
        <p:spPr>
          <a:xfrm>
            <a:off x="10194526" y="1365715"/>
            <a:ext cx="1757180" cy="276999"/>
          </a:xfrm>
          <a:prstGeom prst="rect">
            <a:avLst/>
          </a:prstGeom>
          <a:noFill/>
        </p:spPr>
        <p:txBody>
          <a:bodyPr wrap="square" rtlCol="0">
            <a:spAutoFit/>
          </a:bodyPr>
          <a:lstStyle/>
          <a:p>
            <a:pPr algn="ctr"/>
            <a:r>
              <a:rPr lang="es-ES" sz="1200" dirty="0">
                <a:solidFill>
                  <a:schemeClr val="accent1">
                    <a:lumMod val="75000"/>
                  </a:schemeClr>
                </a:solidFill>
              </a:rPr>
              <a:t>Visualización Mapa</a:t>
            </a:r>
          </a:p>
        </p:txBody>
      </p:sp>
      <p:sp>
        <p:nvSpPr>
          <p:cNvPr id="14" name="TextBox 13">
            <a:extLst>
              <a:ext uri="{FF2B5EF4-FFF2-40B4-BE49-F238E27FC236}">
                <a16:creationId xmlns:a16="http://schemas.microsoft.com/office/drawing/2014/main" id="{563140D9-CC54-46EA-AB8A-99E346912CEE}"/>
              </a:ext>
            </a:extLst>
          </p:cNvPr>
          <p:cNvSpPr txBox="1"/>
          <p:nvPr/>
        </p:nvSpPr>
        <p:spPr>
          <a:xfrm>
            <a:off x="6533869" y="6062669"/>
            <a:ext cx="5424314" cy="461665"/>
          </a:xfrm>
          <a:prstGeom prst="rect">
            <a:avLst/>
          </a:prstGeom>
          <a:noFill/>
        </p:spPr>
        <p:txBody>
          <a:bodyPr wrap="square" rtlCol="0">
            <a:spAutoFit/>
          </a:bodyPr>
          <a:lstStyle/>
          <a:p>
            <a:pPr algn="ctr"/>
            <a:r>
              <a:rPr lang="es-ES" sz="1200" dirty="0">
                <a:solidFill>
                  <a:schemeClr val="accent1">
                    <a:lumMod val="75000"/>
                  </a:schemeClr>
                </a:solidFill>
              </a:rPr>
              <a:t>El editor cambia dependiendo la visualización seleccionada, ya que cada uno tiene sus propias características.</a:t>
            </a:r>
          </a:p>
        </p:txBody>
      </p:sp>
    </p:spTree>
    <p:extLst>
      <p:ext uri="{BB962C8B-B14F-4D97-AF65-F5344CB8AC3E}">
        <p14:creationId xmlns:p14="http://schemas.microsoft.com/office/powerpoint/2010/main" val="18543668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3151B58-B2A4-41D5-8A34-29CBCEBE5D7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EBB30A4C-D463-487E-AD5F-3B664D55D801}"/>
              </a:ext>
            </a:extLst>
          </p:cNvPr>
          <p:cNvSpPr>
            <a:spLocks noGrp="1"/>
          </p:cNvSpPr>
          <p:nvPr>
            <p:ph type="sldNum" sz="quarter" idx="17"/>
          </p:nvPr>
        </p:nvSpPr>
        <p:spPr/>
        <p:txBody>
          <a:bodyPr/>
          <a:lstStyle/>
          <a:p>
            <a:fld id="{4F9AC08D-23A9-440E-BCB9-AA1E9877CC38}" type="slidenum">
              <a:rPr lang="en-US" smtClean="0"/>
              <a:pPr/>
              <a:t>36</a:t>
            </a:fld>
            <a:endParaRPr lang="en-US" dirty="0"/>
          </a:p>
        </p:txBody>
      </p:sp>
      <p:sp>
        <p:nvSpPr>
          <p:cNvPr id="4" name="Content Placeholder 3">
            <a:extLst>
              <a:ext uri="{FF2B5EF4-FFF2-40B4-BE49-F238E27FC236}">
                <a16:creationId xmlns:a16="http://schemas.microsoft.com/office/drawing/2014/main" id="{C78A0AF9-AF11-48DD-BCC6-67F0B51D380D}"/>
              </a:ext>
            </a:extLst>
          </p:cNvPr>
          <p:cNvSpPr>
            <a:spLocks noGrp="1"/>
          </p:cNvSpPr>
          <p:nvPr>
            <p:ph sz="quarter" idx="18"/>
          </p:nvPr>
        </p:nvSpPr>
        <p:spPr>
          <a:xfrm>
            <a:off x="381000" y="1828802"/>
            <a:ext cx="5498976" cy="4689475"/>
          </a:xfrm>
        </p:spPr>
        <p:txBody>
          <a:bodyPr/>
          <a:lstStyle/>
          <a:p>
            <a:r>
              <a:rPr lang="es-ES" dirty="0"/>
              <a:t>Con el objeto texto podemos agregar textos, a nuestros paneles con el fin de darle más información al usuario, es posible dentro de ellos utilizar las variables del sistema.</a:t>
            </a:r>
            <a:br>
              <a:rPr lang="es-ES" dirty="0"/>
            </a:br>
            <a:br>
              <a:rPr lang="es-ES" dirty="0"/>
            </a:br>
            <a:r>
              <a:rPr lang="es-ES" dirty="0"/>
              <a:t>Por ejemplo el texto : El usuario {&amp;USER} ejecuto el documento : {&amp;DOCUMENT}</a:t>
            </a:r>
          </a:p>
          <a:p>
            <a:endParaRPr lang="es-ES" dirty="0"/>
          </a:p>
        </p:txBody>
      </p:sp>
      <p:sp>
        <p:nvSpPr>
          <p:cNvPr id="5" name="Title 4">
            <a:extLst>
              <a:ext uri="{FF2B5EF4-FFF2-40B4-BE49-F238E27FC236}">
                <a16:creationId xmlns:a16="http://schemas.microsoft.com/office/drawing/2014/main" id="{C26A73F5-53AE-43E8-82EB-652044ED1F5D}"/>
              </a:ext>
            </a:extLst>
          </p:cNvPr>
          <p:cNvSpPr>
            <a:spLocks noGrp="1"/>
          </p:cNvSpPr>
          <p:nvPr>
            <p:ph type="title"/>
          </p:nvPr>
        </p:nvSpPr>
        <p:spPr/>
        <p:txBody>
          <a:bodyPr/>
          <a:lstStyle/>
          <a:p>
            <a:r>
              <a:rPr lang="es-ES" dirty="0">
                <a:solidFill>
                  <a:schemeClr val="accent1">
                    <a:lumMod val="75000"/>
                  </a:schemeClr>
                </a:solidFill>
              </a:rPr>
              <a:t>Objeto Texto</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7302B253-D6AE-4C36-BB90-86751EA04CE8}"/>
              </a:ext>
            </a:extLst>
          </p:cNvPr>
          <p:cNvSpPr>
            <a:spLocks noGrp="1"/>
          </p:cNvSpPr>
          <p:nvPr>
            <p:ph sz="quarter" idx="19"/>
          </p:nvPr>
        </p:nvSpPr>
        <p:spPr/>
        <p:txBody>
          <a:bodyPr>
            <a:normAutofit fontScale="77500" lnSpcReduction="20000"/>
          </a:bodyPr>
          <a:lstStyle/>
          <a:p>
            <a:r>
              <a:rPr lang="es-ES" dirty="0"/>
              <a:t>Devolverá el “El usuario Administrador” ejecuto el documento: Nombre del documento”.</a:t>
            </a:r>
          </a:p>
          <a:p>
            <a:endParaRPr lang="es-ES" dirty="0"/>
          </a:p>
          <a:p>
            <a:endParaRPr lang="es-ES" dirty="0"/>
          </a:p>
          <a:p>
            <a:r>
              <a:rPr lang="es-ES" sz="2500" dirty="0"/>
              <a:t>Algunos de los ejemplos de variables del sistema que podemos utilizar, son:</a:t>
            </a:r>
            <a:br>
              <a:rPr lang="es-ES" sz="2500" dirty="0"/>
            </a:br>
            <a:endParaRPr lang="es-ES" sz="2500" dirty="0"/>
          </a:p>
          <a:p>
            <a:pPr marL="285750" indent="-285750">
              <a:buFont typeface="Arial" panose="020B0604020202020204" pitchFamily="34" charset="0"/>
              <a:buChar char="•"/>
            </a:pPr>
            <a:r>
              <a:rPr lang="es-ES" sz="2500" dirty="0"/>
              <a:t>{&amp;</a:t>
            </a:r>
            <a:r>
              <a:rPr lang="es-ES" sz="2500" dirty="0" err="1"/>
              <a:t>User</a:t>
            </a:r>
            <a:r>
              <a:rPr lang="es-ES" sz="2500" dirty="0"/>
              <a:t>}: usuario que esta ejecutando el tablero</a:t>
            </a:r>
          </a:p>
          <a:p>
            <a:pPr marL="285750" indent="-285750">
              <a:buFont typeface="Arial" panose="020B0604020202020204" pitchFamily="34" charset="0"/>
              <a:buChar char="•"/>
            </a:pPr>
            <a:r>
              <a:rPr lang="es-ES" sz="2500" dirty="0"/>
              <a:t>{&amp;</a:t>
            </a:r>
            <a:r>
              <a:rPr lang="es-ES" sz="2500" dirty="0" err="1"/>
              <a:t>Document</a:t>
            </a:r>
            <a:r>
              <a:rPr lang="es-ES" sz="2500" dirty="0"/>
              <a:t>}:Nombre del documento</a:t>
            </a:r>
          </a:p>
          <a:p>
            <a:pPr marL="285750" indent="-285750">
              <a:buFont typeface="Arial" panose="020B0604020202020204" pitchFamily="34" charset="0"/>
              <a:buChar char="•"/>
            </a:pPr>
            <a:r>
              <a:rPr lang="es-ES" sz="2500" dirty="0"/>
              <a:t>{&amp;</a:t>
            </a:r>
            <a:r>
              <a:rPr lang="es-ES" sz="2500" dirty="0" err="1"/>
              <a:t>Datetime</a:t>
            </a:r>
            <a:r>
              <a:rPr lang="es-ES" sz="2500" dirty="0"/>
              <a:t>}: Hora actual</a:t>
            </a:r>
          </a:p>
          <a:p>
            <a:pPr marL="285750" indent="-285750">
              <a:buFont typeface="Arial" panose="020B0604020202020204" pitchFamily="34" charset="0"/>
              <a:buChar char="•"/>
            </a:pPr>
            <a:r>
              <a:rPr lang="es-ES" sz="2500" dirty="0"/>
              <a:t>{&amp;</a:t>
            </a:r>
            <a:r>
              <a:rPr lang="es-ES" sz="2500" dirty="0" err="1"/>
              <a:t>Desciption</a:t>
            </a:r>
            <a:r>
              <a:rPr lang="es-ES" sz="2500" dirty="0"/>
              <a:t>}:Descripción del documento</a:t>
            </a:r>
          </a:p>
          <a:p>
            <a:pPr marL="285750" indent="-285750">
              <a:buFont typeface="Arial" panose="020B0604020202020204" pitchFamily="34" charset="0"/>
              <a:buChar char="•"/>
            </a:pPr>
            <a:r>
              <a:rPr lang="es-ES" sz="2500" dirty="0"/>
              <a:t>{&amp;</a:t>
            </a:r>
            <a:r>
              <a:rPr lang="es-ES" sz="2500" dirty="0" err="1"/>
              <a:t>Executiontime</a:t>
            </a:r>
            <a:r>
              <a:rPr lang="es-ES" sz="2500" dirty="0"/>
              <a:t>}: Hora de ejecución del documento</a:t>
            </a:r>
          </a:p>
          <a:p>
            <a:endParaRPr lang="es-ES" dirty="0"/>
          </a:p>
          <a:p>
            <a:endParaRPr lang="es-ES" dirty="0"/>
          </a:p>
        </p:txBody>
      </p:sp>
      <p:pic>
        <p:nvPicPr>
          <p:cNvPr id="7" name="Picture 6">
            <a:extLst>
              <a:ext uri="{FF2B5EF4-FFF2-40B4-BE49-F238E27FC236}">
                <a16:creationId xmlns:a16="http://schemas.microsoft.com/office/drawing/2014/main" id="{172908F2-79F5-4992-AE17-7F6C552A0944}"/>
              </a:ext>
            </a:extLst>
          </p:cNvPr>
          <p:cNvPicPr>
            <a:picLocks noChangeAspect="1"/>
          </p:cNvPicPr>
          <p:nvPr/>
        </p:nvPicPr>
        <p:blipFill>
          <a:blip r:embed="rId2"/>
          <a:stretch>
            <a:fillRect/>
          </a:stretch>
        </p:blipFill>
        <p:spPr>
          <a:xfrm>
            <a:off x="380999" y="5301209"/>
            <a:ext cx="5066929" cy="467484"/>
          </a:xfrm>
          <a:prstGeom prst="rect">
            <a:avLst/>
          </a:prstGeom>
        </p:spPr>
      </p:pic>
      <p:pic>
        <p:nvPicPr>
          <p:cNvPr id="8" name="Picture 7">
            <a:extLst>
              <a:ext uri="{FF2B5EF4-FFF2-40B4-BE49-F238E27FC236}">
                <a16:creationId xmlns:a16="http://schemas.microsoft.com/office/drawing/2014/main" id="{86914470-B0BB-4EC4-86A1-223667E4EC26}"/>
              </a:ext>
            </a:extLst>
          </p:cNvPr>
          <p:cNvPicPr>
            <a:picLocks noChangeAspect="1"/>
          </p:cNvPicPr>
          <p:nvPr/>
        </p:nvPicPr>
        <p:blipFill>
          <a:blip r:embed="rId3"/>
          <a:stretch>
            <a:fillRect/>
          </a:stretch>
        </p:blipFill>
        <p:spPr>
          <a:xfrm>
            <a:off x="6095999" y="2636912"/>
            <a:ext cx="5172511" cy="400909"/>
          </a:xfrm>
          <a:prstGeom prst="rect">
            <a:avLst/>
          </a:prstGeom>
        </p:spPr>
      </p:pic>
    </p:spTree>
    <p:extLst>
      <p:ext uri="{BB962C8B-B14F-4D97-AF65-F5344CB8AC3E}">
        <p14:creationId xmlns:p14="http://schemas.microsoft.com/office/powerpoint/2010/main" val="38818349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C56ACDE-E2D6-406C-9113-9CA74752D604}"/>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DAAA0B3-B78F-4AE2-BAC2-A6E4880D9201}"/>
              </a:ext>
            </a:extLst>
          </p:cNvPr>
          <p:cNvSpPr>
            <a:spLocks noGrp="1"/>
          </p:cNvSpPr>
          <p:nvPr>
            <p:ph type="sldNum" sz="quarter" idx="17"/>
          </p:nvPr>
        </p:nvSpPr>
        <p:spPr/>
        <p:txBody>
          <a:bodyPr/>
          <a:lstStyle/>
          <a:p>
            <a:fld id="{4F9AC08D-23A9-440E-BCB9-AA1E9877CC38}" type="slidenum">
              <a:rPr lang="en-US" smtClean="0"/>
              <a:pPr/>
              <a:t>37</a:t>
            </a:fld>
            <a:endParaRPr lang="en-US" dirty="0"/>
          </a:p>
        </p:txBody>
      </p:sp>
      <p:sp>
        <p:nvSpPr>
          <p:cNvPr id="4" name="Content Placeholder 3">
            <a:extLst>
              <a:ext uri="{FF2B5EF4-FFF2-40B4-BE49-F238E27FC236}">
                <a16:creationId xmlns:a16="http://schemas.microsoft.com/office/drawing/2014/main" id="{24B63601-4C81-4891-898B-3B66FA9ED513}"/>
              </a:ext>
            </a:extLst>
          </p:cNvPr>
          <p:cNvSpPr>
            <a:spLocks noGrp="1"/>
          </p:cNvSpPr>
          <p:nvPr>
            <p:ph sz="quarter" idx="18"/>
          </p:nvPr>
        </p:nvSpPr>
        <p:spPr/>
        <p:txBody>
          <a:bodyPr/>
          <a:lstStyle/>
          <a:p>
            <a:r>
              <a:rPr lang="es-ES" dirty="0"/>
              <a:t>Con el objeto imagen podremos añadir imágenes a nuestro tablero, desde una URL o desde archivo, a esta imagen podremos ponerle un vinculo a URL o simplemente cuando pulsemos que nos ejecute otro tablero u otro documento.</a:t>
            </a:r>
          </a:p>
          <a:p>
            <a:endParaRPr lang="es-ES" dirty="0"/>
          </a:p>
        </p:txBody>
      </p:sp>
      <p:sp>
        <p:nvSpPr>
          <p:cNvPr id="5" name="Title 4">
            <a:extLst>
              <a:ext uri="{FF2B5EF4-FFF2-40B4-BE49-F238E27FC236}">
                <a16:creationId xmlns:a16="http://schemas.microsoft.com/office/drawing/2014/main" id="{68745E25-5A88-4DCD-BAF9-56E974707E95}"/>
              </a:ext>
            </a:extLst>
          </p:cNvPr>
          <p:cNvSpPr>
            <a:spLocks noGrp="1"/>
          </p:cNvSpPr>
          <p:nvPr>
            <p:ph type="title"/>
          </p:nvPr>
        </p:nvSpPr>
        <p:spPr/>
        <p:txBody>
          <a:bodyPr/>
          <a:lstStyle/>
          <a:p>
            <a:r>
              <a:rPr lang="es-ES" dirty="0">
                <a:solidFill>
                  <a:schemeClr val="accent1">
                    <a:lumMod val="75000"/>
                  </a:schemeClr>
                </a:solidFill>
              </a:rPr>
              <a:t>Objeto Imagen</a:t>
            </a:r>
            <a:br>
              <a:rPr lang="es-ES" dirty="0">
                <a:solidFill>
                  <a:schemeClr val="accent1">
                    <a:lumMod val="75000"/>
                  </a:schemeClr>
                </a:solidFill>
              </a:rPr>
            </a:br>
            <a:r>
              <a:rPr lang="es-ES" dirty="0">
                <a:solidFill>
                  <a:schemeClr val="accent1">
                    <a:lumMod val="75000"/>
                  </a:schemeClr>
                </a:solidFill>
              </a:rPr>
              <a:t>	</a:t>
            </a:r>
            <a:endParaRPr lang="es-ES" dirty="0"/>
          </a:p>
        </p:txBody>
      </p:sp>
      <p:sp>
        <p:nvSpPr>
          <p:cNvPr id="8" name="Content Placeholder 7">
            <a:extLst>
              <a:ext uri="{FF2B5EF4-FFF2-40B4-BE49-F238E27FC236}">
                <a16:creationId xmlns:a16="http://schemas.microsoft.com/office/drawing/2014/main" id="{55FE8456-C364-4F70-B6BF-7FF26EC5667D}"/>
              </a:ext>
            </a:extLst>
          </p:cNvPr>
          <p:cNvSpPr>
            <a:spLocks noGrp="1"/>
          </p:cNvSpPr>
          <p:nvPr>
            <p:ph sz="quarter" idx="19"/>
          </p:nvPr>
        </p:nvSpPr>
        <p:spPr/>
        <p:txBody>
          <a:bodyPr>
            <a:normAutofit fontScale="85000" lnSpcReduction="20000"/>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r>
              <a:rPr lang="es-ES" dirty="0"/>
              <a:t>Al importar la imagen con el tablero la imagen era incrustada, en el tablero, es decir, aunque no dispongamos de la imagen en la ruta, esta estará disponible dentro del tablero.</a:t>
            </a:r>
          </a:p>
          <a:p>
            <a:endParaRPr lang="es-ES" dirty="0"/>
          </a:p>
        </p:txBody>
      </p:sp>
      <p:pic>
        <p:nvPicPr>
          <p:cNvPr id="9" name="Picture 8">
            <a:extLst>
              <a:ext uri="{FF2B5EF4-FFF2-40B4-BE49-F238E27FC236}">
                <a16:creationId xmlns:a16="http://schemas.microsoft.com/office/drawing/2014/main" id="{7102142B-CEB4-40FB-9074-016B3470BE09}"/>
              </a:ext>
            </a:extLst>
          </p:cNvPr>
          <p:cNvPicPr>
            <a:picLocks noChangeAspect="1"/>
          </p:cNvPicPr>
          <p:nvPr/>
        </p:nvPicPr>
        <p:blipFill>
          <a:blip r:embed="rId2"/>
          <a:stretch>
            <a:fillRect/>
          </a:stretch>
        </p:blipFill>
        <p:spPr>
          <a:xfrm>
            <a:off x="6168008" y="1700808"/>
            <a:ext cx="4883815" cy="2976075"/>
          </a:xfrm>
          <a:prstGeom prst="rect">
            <a:avLst/>
          </a:prstGeom>
        </p:spPr>
      </p:pic>
    </p:spTree>
    <p:extLst>
      <p:ext uri="{BB962C8B-B14F-4D97-AF65-F5344CB8AC3E}">
        <p14:creationId xmlns:p14="http://schemas.microsoft.com/office/powerpoint/2010/main" val="3137256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884263F-559A-41DB-9162-C7A663E1BF8B}"/>
              </a:ext>
            </a:extLst>
          </p:cNvPr>
          <p:cNvSpPr>
            <a:spLocks noGrp="1"/>
          </p:cNvSpPr>
          <p:nvPr>
            <p:ph sz="quarter" idx="18"/>
          </p:nvPr>
        </p:nvSpPr>
        <p:spPr>
          <a:xfrm>
            <a:off x="381000" y="1828802"/>
            <a:ext cx="11125202" cy="4689475"/>
          </a:xfrm>
        </p:spPr>
        <p:txBody>
          <a:bodyPr/>
          <a:lstStyle/>
          <a:p>
            <a:r>
              <a:rPr lang="es-ES" dirty="0"/>
              <a:t>Con el contenedor </a:t>
            </a:r>
            <a:r>
              <a:rPr lang="es-ES" dirty="0" err="1"/>
              <a:t>Html</a:t>
            </a:r>
            <a:r>
              <a:rPr lang="es-ES" dirty="0"/>
              <a:t> podremos añadir visibilidad a una web(</a:t>
            </a:r>
            <a:r>
              <a:rPr lang="es-ES" dirty="0" err="1"/>
              <a:t>Iframe</a:t>
            </a:r>
            <a:r>
              <a:rPr lang="es-ES" dirty="0"/>
              <a:t>) o a un </a:t>
            </a:r>
            <a:r>
              <a:rPr lang="es-ES" dirty="0" err="1"/>
              <a:t>html</a:t>
            </a:r>
            <a:r>
              <a:rPr lang="es-ES" dirty="0"/>
              <a:t>.</a:t>
            </a:r>
          </a:p>
          <a:p>
            <a:endParaRPr lang="es-ES" dirty="0"/>
          </a:p>
        </p:txBody>
      </p:sp>
      <p:sp>
        <p:nvSpPr>
          <p:cNvPr id="5" name="Title 4">
            <a:extLst>
              <a:ext uri="{FF2B5EF4-FFF2-40B4-BE49-F238E27FC236}">
                <a16:creationId xmlns:a16="http://schemas.microsoft.com/office/drawing/2014/main" id="{226BD3F4-5402-4A7A-8E29-C87B9FAFD966}"/>
              </a:ext>
            </a:extLst>
          </p:cNvPr>
          <p:cNvSpPr>
            <a:spLocks noGrp="1"/>
          </p:cNvSpPr>
          <p:nvPr>
            <p:ph type="title"/>
          </p:nvPr>
        </p:nvSpPr>
        <p:spPr/>
        <p:txBody>
          <a:bodyPr/>
          <a:lstStyle/>
          <a:p>
            <a:r>
              <a:rPr lang="es-ES" dirty="0">
                <a:solidFill>
                  <a:schemeClr val="accent1">
                    <a:lumMod val="75000"/>
                  </a:schemeClr>
                </a:solidFill>
              </a:rPr>
              <a:t>Objeto Contenedor </a:t>
            </a:r>
            <a:r>
              <a:rPr lang="es-ES" dirty="0" err="1">
                <a:solidFill>
                  <a:schemeClr val="accent1">
                    <a:lumMod val="75000"/>
                  </a:schemeClr>
                </a:solidFill>
              </a:rPr>
              <a:t>Html</a:t>
            </a:r>
            <a:br>
              <a:rPr lang="es-ES" dirty="0">
                <a:solidFill>
                  <a:schemeClr val="accent1">
                    <a:lumMod val="75000"/>
                  </a:schemeClr>
                </a:solidFill>
              </a:rPr>
            </a:br>
            <a:endParaRPr lang="es-ES" dirty="0"/>
          </a:p>
        </p:txBody>
      </p:sp>
      <p:sp>
        <p:nvSpPr>
          <p:cNvPr id="2" name="Footer Placeholder 1">
            <a:extLst>
              <a:ext uri="{FF2B5EF4-FFF2-40B4-BE49-F238E27FC236}">
                <a16:creationId xmlns:a16="http://schemas.microsoft.com/office/drawing/2014/main" id="{6734B2A3-F1FB-42C5-B64B-2B89DE921D3C}"/>
              </a:ext>
            </a:extLst>
          </p:cNvPr>
          <p:cNvSpPr>
            <a:spLocks noGrp="1"/>
          </p:cNvSpPr>
          <p:nvPr>
            <p:ph type="ftr" sz="quarter" idx="20"/>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D08F6732-61E3-4935-93B8-987298A25F71}"/>
              </a:ext>
            </a:extLst>
          </p:cNvPr>
          <p:cNvSpPr>
            <a:spLocks noGrp="1"/>
          </p:cNvSpPr>
          <p:nvPr>
            <p:ph type="sldNum" sz="quarter" idx="21"/>
          </p:nvPr>
        </p:nvSpPr>
        <p:spPr/>
        <p:txBody>
          <a:bodyPr/>
          <a:lstStyle/>
          <a:p>
            <a:fld id="{4F9AC08D-23A9-440E-BCB9-AA1E9877CC38}" type="slidenum">
              <a:rPr lang="en-US" smtClean="0"/>
              <a:pPr/>
              <a:t>38</a:t>
            </a:fld>
            <a:endParaRPr lang="en-US" dirty="0"/>
          </a:p>
        </p:txBody>
      </p:sp>
      <p:pic>
        <p:nvPicPr>
          <p:cNvPr id="8" name="Picture 7">
            <a:extLst>
              <a:ext uri="{FF2B5EF4-FFF2-40B4-BE49-F238E27FC236}">
                <a16:creationId xmlns:a16="http://schemas.microsoft.com/office/drawing/2014/main" id="{E54B581A-FD10-4CCF-8E59-4C42B1A33342}"/>
              </a:ext>
            </a:extLst>
          </p:cNvPr>
          <p:cNvPicPr>
            <a:picLocks noChangeAspect="1"/>
          </p:cNvPicPr>
          <p:nvPr/>
        </p:nvPicPr>
        <p:blipFill>
          <a:blip r:embed="rId2"/>
          <a:stretch>
            <a:fillRect/>
          </a:stretch>
        </p:blipFill>
        <p:spPr>
          <a:xfrm>
            <a:off x="2832029" y="2780928"/>
            <a:ext cx="6527942" cy="3556143"/>
          </a:xfrm>
          <a:prstGeom prst="rect">
            <a:avLst/>
          </a:prstGeom>
        </p:spPr>
      </p:pic>
    </p:spTree>
    <p:extLst>
      <p:ext uri="{BB962C8B-B14F-4D97-AF65-F5344CB8AC3E}">
        <p14:creationId xmlns:p14="http://schemas.microsoft.com/office/powerpoint/2010/main" val="36799278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373660" y="1484784"/>
            <a:ext cx="11852988" cy="5262979"/>
          </a:xfrm>
          <a:prstGeom prst="rect">
            <a:avLst/>
          </a:prstGeom>
        </p:spPr>
        <p:txBody>
          <a:bodyPr wrap="square">
            <a:spAutoFit/>
          </a:bodyPr>
          <a:lstStyle/>
          <a:p>
            <a:pPr marL="285750" indent="-285750">
              <a:buFontTx/>
              <a:buChar char="-"/>
            </a:pPr>
            <a:r>
              <a:rPr lang="es-ES_tradnl" sz="1400" dirty="0"/>
              <a:t>Creamos una hoja nueva con el nombre “HBS”.</a:t>
            </a:r>
          </a:p>
          <a:p>
            <a:endParaRPr lang="es-ES_tradnl" sz="1400" dirty="0"/>
          </a:p>
          <a:p>
            <a:pPr marL="285750" indent="-285750">
              <a:buFontTx/>
              <a:buChar char="-"/>
            </a:pPr>
            <a:r>
              <a:rPr lang="es-ES_tradnl" sz="1400" dirty="0"/>
              <a:t>Añadimos un nuevo conjunto de datos existente y seleccionamos “</a:t>
            </a:r>
            <a:r>
              <a:rPr lang="es-ES_tradnl" sz="1400" dirty="0" err="1"/>
              <a:t>Ejercicio_Formación_HBS</a:t>
            </a:r>
            <a:r>
              <a:rPr lang="es-ES_tradnl" sz="1400" dirty="0"/>
              <a:t>”</a:t>
            </a:r>
          </a:p>
          <a:p>
            <a:endParaRPr lang="es-ES_tradnl" sz="1400" dirty="0"/>
          </a:p>
          <a:p>
            <a:pPr marL="285750" indent="-285750">
              <a:buFontTx/>
              <a:buChar char="-"/>
            </a:pPr>
            <a:r>
              <a:rPr lang="es-ES_tradnl" sz="1400" dirty="0"/>
              <a:t>Creamos un mapa de calor con el top 10 de aplicaciones con mas consumo de HBS y lo llamamos “HBS Aplicación”. Para ello aplicamos el filtro correspondiente.</a:t>
            </a:r>
          </a:p>
          <a:p>
            <a:endParaRPr lang="es-ES_tradnl" sz="1400" dirty="0"/>
          </a:p>
          <a:p>
            <a:pPr marL="285750" indent="-285750">
              <a:buFontTx/>
              <a:buChar char="-"/>
            </a:pPr>
            <a:r>
              <a:rPr lang="es-ES_tradnl" sz="1400" dirty="0"/>
              <a:t>En una segunda visualización de tipo cuadrícula mostraremos el detalle de la aplicación y sus HBS por organización funcional. Esta se filtrará con la visualización “HBS Aplicación” y se llamará “Detalle por organización Funcional”.</a:t>
            </a:r>
          </a:p>
          <a:p>
            <a:endParaRPr lang="es-ES_tradnl" sz="1400" dirty="0"/>
          </a:p>
          <a:p>
            <a:pPr marL="285750" indent="-285750">
              <a:buFontTx/>
              <a:buChar char="-"/>
            </a:pPr>
            <a:r>
              <a:rPr lang="es-ES_tradnl" sz="1400" dirty="0"/>
              <a:t>Además vamos a incluir una visualización con el detalle de las actuaciones por causa, perfil, número de HBS y número de Horas correspondientes que se filtrará con la visualización “HBS Aplicación” y se llamará “Detalle Actuaciones Causa/Perfil”.</a:t>
            </a:r>
          </a:p>
          <a:p>
            <a:endParaRPr lang="es-ES_tradnl" sz="1400" dirty="0"/>
          </a:p>
          <a:p>
            <a:pPr marL="285750" indent="-285750">
              <a:buFontTx/>
              <a:buChar char="-"/>
            </a:pPr>
            <a:r>
              <a:rPr lang="es-ES_tradnl" sz="1400" dirty="0"/>
              <a:t>Para finalizar, añadiremos una visualización de tipo “Gráfico circular” en el cual mostraremos la proporción entre causa propia y ajena. Esta visualización será filtrada por la visualización “Detalle Actuaciones Causa/Perfil”.</a:t>
            </a:r>
          </a:p>
          <a:p>
            <a:pPr marL="285750" indent="-285750">
              <a:buFontTx/>
              <a:buChar char="-"/>
            </a:pPr>
            <a:r>
              <a:rPr lang="es-ES_tradnl" sz="1400" dirty="0"/>
              <a:t>Para finalizar, meteremos un cuadro de texto, una imagen y un contenedor HTML.</a:t>
            </a:r>
          </a:p>
          <a:p>
            <a:pPr marL="742950" lvl="1" indent="-285750">
              <a:buFontTx/>
              <a:buChar char="-"/>
            </a:pPr>
            <a:r>
              <a:rPr lang="es-ES_tradnl" sz="1400" dirty="0"/>
              <a:t>Colocamos el cuadro de texto en la parte inferior del panel e incluimos el texto: </a:t>
            </a:r>
            <a:r>
              <a:rPr lang="es-ES" sz="1400" b="1" i="1" dirty="0"/>
              <a:t>Cuadro de mando realizado por el usuario {&amp;USER} Dentro del tablero {&amp;DOCUMENT}</a:t>
            </a:r>
          </a:p>
          <a:p>
            <a:pPr marL="742950" lvl="1" indent="-285750">
              <a:buFontTx/>
              <a:buChar char="-"/>
            </a:pPr>
            <a:r>
              <a:rPr lang="es-ES" sz="1400" dirty="0"/>
              <a:t>Colocamos el contenedor HTML en la parte superior incluyendo como </a:t>
            </a:r>
            <a:r>
              <a:rPr lang="es-ES" sz="1400" dirty="0" err="1"/>
              <a:t>iFrame</a:t>
            </a:r>
            <a:r>
              <a:rPr lang="es-ES" sz="1400" dirty="0"/>
              <a:t> el siguiente texto: </a:t>
            </a:r>
            <a:r>
              <a:rPr lang="es-ES" sz="1400" b="1" i="1" dirty="0">
                <a:hlinkClick r:id="rId2"/>
              </a:rPr>
              <a:t>https://www.eltiempo.es/widget/widget_loader/16130e8d1160f3d5da5060a15986aef6</a:t>
            </a:r>
            <a:endParaRPr lang="es-ES" sz="1400" b="1" i="1" dirty="0"/>
          </a:p>
          <a:p>
            <a:pPr marL="742950" lvl="1" indent="-285750">
              <a:buFontTx/>
              <a:buChar char="-"/>
            </a:pPr>
            <a:r>
              <a:rPr lang="es-ES" sz="1400" dirty="0"/>
              <a:t>En la posición que queramos añadimos una imagen. En esta URL podemos ver un logotipo del SAS:</a:t>
            </a:r>
          </a:p>
          <a:p>
            <a:pPr lvl="1"/>
            <a:r>
              <a:rPr lang="es-ES" sz="1400" dirty="0">
                <a:hlinkClick r:id="rId3"/>
              </a:rPr>
              <a:t>      </a:t>
            </a:r>
            <a:r>
              <a:rPr lang="es-ES" sz="1400" b="1" i="1" dirty="0">
                <a:hlinkClick r:id="rId3"/>
              </a:rPr>
              <a:t>https://coecadiz.com/wp-content/uploads/2016/08/02-Recuadro-Verde-356.png</a:t>
            </a:r>
            <a:endParaRPr lang="es-ES" sz="1400" b="1" i="1" dirty="0"/>
          </a:p>
          <a:p>
            <a:pPr lvl="1"/>
            <a:endParaRPr lang="es-ES" sz="1400" b="1" i="1" dirty="0"/>
          </a:p>
          <a:p>
            <a:pPr marL="742950" lvl="1" indent="-285750">
              <a:buFontTx/>
              <a:buChar char="-"/>
            </a:pPr>
            <a:endParaRPr lang="es-ES_tradnl" sz="1400" dirty="0"/>
          </a:p>
        </p:txBody>
      </p:sp>
      <p:sp>
        <p:nvSpPr>
          <p:cNvPr id="5" name="Title 4">
            <a:extLst>
              <a:ext uri="{FF2B5EF4-FFF2-40B4-BE49-F238E27FC236}">
                <a16:creationId xmlns:a16="http://schemas.microsoft.com/office/drawing/2014/main" id="{551C7641-51D0-4268-8FF8-56180FB16E35}"/>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4</a:t>
            </a:r>
            <a:endParaRPr lang="es-ES" sz="3600" dirty="0"/>
          </a:p>
        </p:txBody>
      </p:sp>
      <p:sp>
        <p:nvSpPr>
          <p:cNvPr id="7" name="TextBox 6">
            <a:extLst>
              <a:ext uri="{FF2B5EF4-FFF2-40B4-BE49-F238E27FC236}">
                <a16:creationId xmlns:a16="http://schemas.microsoft.com/office/drawing/2014/main" id="{BD55CFCD-24DD-4733-BA73-F08445115C44}"/>
              </a:ext>
            </a:extLst>
          </p:cNvPr>
          <p:cNvSpPr txBox="1"/>
          <p:nvPr/>
        </p:nvSpPr>
        <p:spPr>
          <a:xfrm>
            <a:off x="381000" y="1002268"/>
            <a:ext cx="11544300" cy="369332"/>
          </a:xfrm>
          <a:prstGeom prst="rect">
            <a:avLst/>
          </a:prstGeom>
          <a:noFill/>
        </p:spPr>
        <p:txBody>
          <a:bodyPr wrap="square" rtlCol="0">
            <a:spAutoFit/>
          </a:bodyPr>
          <a:lstStyle/>
          <a:p>
            <a:r>
              <a:rPr lang="es-ES_tradnl" b="1" dirty="0"/>
              <a:t>Añadir una nueva hoja con el nombre “HBS”</a:t>
            </a:r>
          </a:p>
        </p:txBody>
      </p:sp>
    </p:spTree>
    <p:extLst>
      <p:ext uri="{BB962C8B-B14F-4D97-AF65-F5344CB8AC3E}">
        <p14:creationId xmlns:p14="http://schemas.microsoft.com/office/powerpoint/2010/main" val="3634023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FFDB1F-55C7-4725-B8B2-B7B598A0125E}"/>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C812FA0-4EEA-4E46-8B1D-982EF531690E}"/>
              </a:ext>
            </a:extLst>
          </p:cNvPr>
          <p:cNvSpPr>
            <a:spLocks noGrp="1"/>
          </p:cNvSpPr>
          <p:nvPr>
            <p:ph type="sldNum" sz="quarter" idx="17"/>
          </p:nvPr>
        </p:nvSpPr>
        <p:spPr/>
        <p:txBody>
          <a:bodyPr/>
          <a:lstStyle/>
          <a:p>
            <a:fld id="{4F9AC08D-23A9-440E-BCB9-AA1E9877CC38}" type="slidenum">
              <a:rPr lang="en-US" smtClean="0"/>
              <a:pPr/>
              <a:t>4</a:t>
            </a:fld>
            <a:endParaRPr lang="en-US" dirty="0"/>
          </a:p>
        </p:txBody>
      </p:sp>
      <p:sp>
        <p:nvSpPr>
          <p:cNvPr id="4" name="Content Placeholder 3">
            <a:extLst>
              <a:ext uri="{FF2B5EF4-FFF2-40B4-BE49-F238E27FC236}">
                <a16:creationId xmlns:a16="http://schemas.microsoft.com/office/drawing/2014/main" id="{E7357787-F4B9-4AC4-8CC1-E9768F692A72}"/>
              </a:ext>
            </a:extLst>
          </p:cNvPr>
          <p:cNvSpPr>
            <a:spLocks noGrp="1"/>
          </p:cNvSpPr>
          <p:nvPr>
            <p:ph sz="quarter" idx="18"/>
          </p:nvPr>
        </p:nvSpPr>
        <p:spPr/>
        <p:txBody>
          <a:bodyPr>
            <a:normAutofit fontScale="77500" lnSpcReduction="20000"/>
          </a:bodyPr>
          <a:lstStyle/>
          <a:p>
            <a:r>
              <a:rPr lang="es-ES" dirty="0"/>
              <a:t>Visual </a:t>
            </a:r>
            <a:r>
              <a:rPr lang="es-ES" dirty="0" err="1"/>
              <a:t>Insight</a:t>
            </a:r>
            <a:r>
              <a:rPr lang="es-ES" dirty="0"/>
              <a:t> Modo edición es la vista principal para interactuar con el tablero y que nos encontraremos nada mas entrar.</a:t>
            </a:r>
            <a:br>
              <a:rPr lang="es-ES" dirty="0"/>
            </a:br>
            <a:endParaRPr lang="es-ES" dirty="0"/>
          </a:p>
          <a:p>
            <a:r>
              <a:rPr lang="es-ES" dirty="0"/>
              <a:t>Desde este, podremos importar datos desde múltiples orígenes de datos, desde BBDD que no estén configuradas en </a:t>
            </a:r>
            <a:r>
              <a:rPr lang="es-ES" dirty="0" err="1"/>
              <a:t>Microstrategy</a:t>
            </a:r>
            <a:r>
              <a:rPr lang="es-ES" dirty="0"/>
              <a:t>, archivos planos, </a:t>
            </a:r>
            <a:r>
              <a:rPr lang="es-ES" dirty="0" err="1"/>
              <a:t>Web,SAS</a:t>
            </a:r>
            <a:r>
              <a:rPr lang="es-ES" dirty="0"/>
              <a:t>, etc.</a:t>
            </a:r>
          </a:p>
          <a:p>
            <a:endParaRPr lang="es-ES" dirty="0"/>
          </a:p>
          <a:p>
            <a:r>
              <a:rPr lang="es-ES" dirty="0"/>
              <a:t>Podremos crear visualizaciones que muestren datos con las visualizaciones(</a:t>
            </a:r>
            <a:r>
              <a:rPr lang="es-ES" dirty="0" err="1"/>
              <a:t>Graficos,mapas,etc</a:t>
            </a:r>
            <a:r>
              <a:rPr lang="es-ES" dirty="0"/>
              <a:t>), simplemente utilizando drag &amp; </a:t>
            </a:r>
            <a:r>
              <a:rPr lang="es-ES" dirty="0" err="1"/>
              <a:t>Drop</a:t>
            </a:r>
            <a:r>
              <a:rPr lang="es-ES" dirty="0"/>
              <a:t>.</a:t>
            </a:r>
          </a:p>
          <a:p>
            <a:endParaRPr lang="es-ES" dirty="0"/>
          </a:p>
          <a:p>
            <a:r>
              <a:rPr lang="es-ES" dirty="0"/>
              <a:t>VI nos permite crear filtros que afectan a todas la visualizaciones objetos filtros que afectan solo a algunas. </a:t>
            </a:r>
          </a:p>
          <a:p>
            <a:endParaRPr lang="es-ES" dirty="0"/>
          </a:p>
        </p:txBody>
      </p:sp>
      <p:sp>
        <p:nvSpPr>
          <p:cNvPr id="5" name="Title 4">
            <a:extLst>
              <a:ext uri="{FF2B5EF4-FFF2-40B4-BE49-F238E27FC236}">
                <a16:creationId xmlns:a16="http://schemas.microsoft.com/office/drawing/2014/main" id="{1DE887DB-8F27-4686-B70E-2042B866C1E0}"/>
              </a:ext>
            </a:extLst>
          </p:cNvPr>
          <p:cNvSpPr>
            <a:spLocks noGrp="1"/>
          </p:cNvSpPr>
          <p:nvPr>
            <p:ph type="title"/>
          </p:nvPr>
        </p:nvSpPr>
        <p:spPr/>
        <p:txBody>
          <a:bodyPr/>
          <a:lstStyle/>
          <a:p>
            <a:r>
              <a:rPr lang="es-ES" dirty="0">
                <a:solidFill>
                  <a:schemeClr val="accent1">
                    <a:lumMod val="75000"/>
                  </a:schemeClr>
                </a:solidFill>
              </a:rPr>
              <a:t>Modo Edición VI</a:t>
            </a:r>
            <a:br>
              <a:rPr lang="es-ES" dirty="0">
                <a:solidFill>
                  <a:schemeClr val="accent1">
                    <a:lumMod val="75000"/>
                  </a:schemeClr>
                </a:solidFill>
              </a:rPr>
            </a:br>
            <a:endParaRPr lang="es-ES" dirty="0"/>
          </a:p>
        </p:txBody>
      </p:sp>
      <p:pic>
        <p:nvPicPr>
          <p:cNvPr id="7" name="Content Placeholder 6">
            <a:extLst>
              <a:ext uri="{FF2B5EF4-FFF2-40B4-BE49-F238E27FC236}">
                <a16:creationId xmlns:a16="http://schemas.microsoft.com/office/drawing/2014/main" id="{B6141CA3-784B-4752-81C2-EA478435EB27}"/>
              </a:ext>
            </a:extLst>
          </p:cNvPr>
          <p:cNvPicPr>
            <a:picLocks noGrp="1" noChangeAspect="1"/>
          </p:cNvPicPr>
          <p:nvPr>
            <p:ph sz="quarter" idx="19"/>
          </p:nvPr>
        </p:nvPicPr>
        <p:blipFill>
          <a:blip r:embed="rId2"/>
          <a:stretch>
            <a:fillRect/>
          </a:stretch>
        </p:blipFill>
        <p:spPr>
          <a:xfrm>
            <a:off x="6312024" y="1828802"/>
            <a:ext cx="5426968" cy="3521768"/>
          </a:xfrm>
          <a:prstGeom prst="rect">
            <a:avLst/>
          </a:prstGeom>
        </p:spPr>
      </p:pic>
    </p:spTree>
    <p:extLst>
      <p:ext uri="{BB962C8B-B14F-4D97-AF65-F5344CB8AC3E}">
        <p14:creationId xmlns:p14="http://schemas.microsoft.com/office/powerpoint/2010/main" val="42661759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6999F3-AFEE-450E-942C-949B6F610B5F}"/>
              </a:ext>
            </a:extLst>
          </p:cNvPr>
          <p:cNvPicPr>
            <a:picLocks noChangeAspect="1"/>
          </p:cNvPicPr>
          <p:nvPr/>
        </p:nvPicPr>
        <p:blipFill>
          <a:blip r:embed="rId2"/>
          <a:stretch>
            <a:fillRect/>
          </a:stretch>
        </p:blipFill>
        <p:spPr>
          <a:xfrm>
            <a:off x="1796059" y="620688"/>
            <a:ext cx="7711435" cy="6048746"/>
          </a:xfrm>
          <a:prstGeom prst="rect">
            <a:avLst/>
          </a:prstGeom>
        </p:spPr>
      </p:pic>
      <p:sp>
        <p:nvSpPr>
          <p:cNvPr id="3" name="TextBox 2">
            <a:extLst>
              <a:ext uri="{FF2B5EF4-FFF2-40B4-BE49-F238E27FC236}">
                <a16:creationId xmlns:a16="http://schemas.microsoft.com/office/drawing/2014/main" id="{7F26EB62-63C9-44D3-8D8E-94BA8501C106}"/>
              </a:ext>
            </a:extLst>
          </p:cNvPr>
          <p:cNvSpPr txBox="1"/>
          <p:nvPr/>
        </p:nvSpPr>
        <p:spPr>
          <a:xfrm>
            <a:off x="191344" y="193897"/>
            <a:ext cx="3087384" cy="323165"/>
          </a:xfrm>
          <a:prstGeom prst="rect">
            <a:avLst/>
          </a:prstGeom>
          <a:noFill/>
        </p:spPr>
        <p:txBody>
          <a:bodyPr wrap="none" lIns="0" tIns="0" rIns="0" bIns="45720" rtlCol="0">
            <a:spAutoFit/>
          </a:bodyPr>
          <a:lstStyle/>
          <a:p>
            <a:r>
              <a:rPr lang="es-ES" b="1" dirty="0"/>
              <a:t>El aspecto de la hoja “HBS”</a:t>
            </a:r>
          </a:p>
        </p:txBody>
      </p:sp>
    </p:spTree>
    <p:extLst>
      <p:ext uri="{BB962C8B-B14F-4D97-AF65-F5344CB8AC3E}">
        <p14:creationId xmlns:p14="http://schemas.microsoft.com/office/powerpoint/2010/main" val="4088999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408B85B-3A86-4B63-A9F7-B74E19CAC4C8}"/>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570C9D15-5E75-4B4D-B0C0-5685531F5102}"/>
              </a:ext>
            </a:extLst>
          </p:cNvPr>
          <p:cNvSpPr>
            <a:spLocks noGrp="1"/>
          </p:cNvSpPr>
          <p:nvPr>
            <p:ph type="sldNum" sz="quarter" idx="17"/>
          </p:nvPr>
        </p:nvSpPr>
        <p:spPr/>
        <p:txBody>
          <a:bodyPr/>
          <a:lstStyle/>
          <a:p>
            <a:fld id="{4F9AC08D-23A9-440E-BCB9-AA1E9877CC38}" type="slidenum">
              <a:rPr lang="en-US" smtClean="0"/>
              <a:pPr/>
              <a:t>41</a:t>
            </a:fld>
            <a:endParaRPr lang="en-US" dirty="0"/>
          </a:p>
        </p:txBody>
      </p:sp>
      <p:sp>
        <p:nvSpPr>
          <p:cNvPr id="4" name="Content Placeholder 3">
            <a:extLst>
              <a:ext uri="{FF2B5EF4-FFF2-40B4-BE49-F238E27FC236}">
                <a16:creationId xmlns:a16="http://schemas.microsoft.com/office/drawing/2014/main" id="{E0A10BF3-29A1-4602-8F2F-F6CFE25E0F16}"/>
              </a:ext>
            </a:extLst>
          </p:cNvPr>
          <p:cNvSpPr>
            <a:spLocks noGrp="1"/>
          </p:cNvSpPr>
          <p:nvPr>
            <p:ph sz="quarter" idx="18"/>
          </p:nvPr>
        </p:nvSpPr>
        <p:spPr>
          <a:xfrm>
            <a:off x="381000" y="1828803"/>
            <a:ext cx="6651104" cy="2536302"/>
          </a:xfrm>
        </p:spPr>
        <p:txBody>
          <a:bodyPr>
            <a:normAutofit fontScale="92500" lnSpcReduction="10000"/>
          </a:bodyPr>
          <a:lstStyle/>
          <a:p>
            <a:r>
              <a:rPr lang="es-ES" dirty="0" err="1"/>
              <a:t>Microstrategy</a:t>
            </a:r>
            <a:r>
              <a:rPr lang="es-ES" dirty="0"/>
              <a:t> Visual </a:t>
            </a:r>
            <a:r>
              <a:rPr lang="es-ES" dirty="0" err="1"/>
              <a:t>Insight</a:t>
            </a:r>
            <a:r>
              <a:rPr lang="es-ES" dirty="0"/>
              <a:t>, nos brinda la posibilidad de descargar tableros, los archivos resultantes son *.</a:t>
            </a:r>
            <a:r>
              <a:rPr lang="es-ES" dirty="0" err="1"/>
              <a:t>mstr</a:t>
            </a:r>
            <a:r>
              <a:rPr lang="es-ES" dirty="0"/>
              <a:t>, que podremos importar de nuevo a un proyecto de </a:t>
            </a:r>
            <a:r>
              <a:rPr lang="es-ES" dirty="0" err="1"/>
              <a:t>Microstrategy</a:t>
            </a:r>
            <a:r>
              <a:rPr lang="es-ES" dirty="0"/>
              <a:t> o utilizar por ejemplo la herramienta de escritorio y gratuita llamada </a:t>
            </a:r>
            <a:r>
              <a:rPr lang="es-ES" dirty="0" err="1"/>
              <a:t>Microstrategy</a:t>
            </a:r>
            <a:r>
              <a:rPr lang="es-ES" dirty="0"/>
              <a:t> Desktop https://www.microstrategy.com/us/desktop </a:t>
            </a:r>
          </a:p>
          <a:p>
            <a:endParaRPr lang="es-ES" dirty="0"/>
          </a:p>
        </p:txBody>
      </p:sp>
      <p:sp>
        <p:nvSpPr>
          <p:cNvPr id="5" name="Title 4">
            <a:extLst>
              <a:ext uri="{FF2B5EF4-FFF2-40B4-BE49-F238E27FC236}">
                <a16:creationId xmlns:a16="http://schemas.microsoft.com/office/drawing/2014/main" id="{7D7D0F5F-528D-45C9-9833-A6EBAB21D1E9}"/>
              </a:ext>
            </a:extLst>
          </p:cNvPr>
          <p:cNvSpPr>
            <a:spLocks noGrp="1"/>
          </p:cNvSpPr>
          <p:nvPr>
            <p:ph type="title"/>
          </p:nvPr>
        </p:nvSpPr>
        <p:spPr/>
        <p:txBody>
          <a:bodyPr/>
          <a:lstStyle/>
          <a:p>
            <a:r>
              <a:rPr lang="es-ES" dirty="0">
                <a:solidFill>
                  <a:schemeClr val="accent1">
                    <a:lumMod val="75000"/>
                  </a:schemeClr>
                </a:solidFill>
              </a:rPr>
              <a:t>Descargar tableros e importar</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8590761-2CD8-4FD3-A721-39B1990FD12A}"/>
              </a:ext>
            </a:extLst>
          </p:cNvPr>
          <p:cNvSpPr>
            <a:spLocks noGrp="1"/>
          </p:cNvSpPr>
          <p:nvPr>
            <p:ph sz="quarter" idx="19"/>
          </p:nvPr>
        </p:nvSpPr>
        <p:spPr>
          <a:xfrm>
            <a:off x="381000" y="4077072"/>
            <a:ext cx="7587208" cy="2441937"/>
          </a:xfrm>
        </p:spPr>
        <p:txBody>
          <a:bodyPr>
            <a:normAutofit fontScale="92500"/>
          </a:bodyPr>
          <a:lstStyle/>
          <a:p>
            <a:r>
              <a:rPr lang="es-ES" dirty="0"/>
              <a:t>Al descargar el tablero descargaremos todos los datos que este utilizando en memoria, y todas las imágenes incrustadas con lo que se puede utilizar en cualquier proyecto o aplicación de </a:t>
            </a:r>
            <a:r>
              <a:rPr lang="es-ES" dirty="0" err="1"/>
              <a:t>Microstrategy</a:t>
            </a:r>
            <a:r>
              <a:rPr lang="es-ES" dirty="0"/>
              <a:t> Desktop, pero no tendremos lógicamente la posibilidad de actualizar datos en el caso de no disponer de los orígenes de datos.</a:t>
            </a:r>
          </a:p>
          <a:p>
            <a:endParaRPr lang="es-ES" dirty="0"/>
          </a:p>
        </p:txBody>
      </p:sp>
      <p:pic>
        <p:nvPicPr>
          <p:cNvPr id="7" name="Picture 6">
            <a:extLst>
              <a:ext uri="{FF2B5EF4-FFF2-40B4-BE49-F238E27FC236}">
                <a16:creationId xmlns:a16="http://schemas.microsoft.com/office/drawing/2014/main" id="{CB6B8A8C-EF14-40A3-BD80-AC8F16257870}"/>
              </a:ext>
            </a:extLst>
          </p:cNvPr>
          <p:cNvPicPr>
            <a:picLocks noChangeAspect="1"/>
          </p:cNvPicPr>
          <p:nvPr/>
        </p:nvPicPr>
        <p:blipFill>
          <a:blip r:embed="rId2"/>
          <a:stretch>
            <a:fillRect/>
          </a:stretch>
        </p:blipFill>
        <p:spPr>
          <a:xfrm>
            <a:off x="8184232" y="1556792"/>
            <a:ext cx="2827265" cy="4640982"/>
          </a:xfrm>
          <a:prstGeom prst="rect">
            <a:avLst/>
          </a:prstGeom>
        </p:spPr>
      </p:pic>
    </p:spTree>
    <p:extLst>
      <p:ext uri="{BB962C8B-B14F-4D97-AF65-F5344CB8AC3E}">
        <p14:creationId xmlns:p14="http://schemas.microsoft.com/office/powerpoint/2010/main" val="2928087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1D906-58E0-458F-834C-14E4A23EBD9A}"/>
              </a:ext>
            </a:extLst>
          </p:cNvPr>
          <p:cNvSpPr/>
          <p:nvPr/>
        </p:nvSpPr>
        <p:spPr>
          <a:xfrm>
            <a:off x="330252" y="1461028"/>
            <a:ext cx="11852988" cy="2031325"/>
          </a:xfrm>
          <a:prstGeom prst="rect">
            <a:avLst/>
          </a:prstGeom>
        </p:spPr>
        <p:txBody>
          <a:bodyPr wrap="square">
            <a:spAutoFit/>
          </a:bodyPr>
          <a:lstStyle/>
          <a:p>
            <a:pPr marL="285750" indent="-285750">
              <a:buFontTx/>
              <a:buChar char="-"/>
            </a:pPr>
            <a:r>
              <a:rPr lang="es-ES_tradnl" dirty="0"/>
              <a:t>Añadimos una nueva hoja a nuestro tablero con el nombre indicado.</a:t>
            </a:r>
          </a:p>
          <a:p>
            <a:endParaRPr lang="es-ES_tradnl" dirty="0"/>
          </a:p>
          <a:p>
            <a:pPr marL="285750" indent="-285750">
              <a:buFontTx/>
              <a:buChar char="-"/>
            </a:pPr>
            <a:r>
              <a:rPr lang="es-ES_tradnl" dirty="0"/>
              <a:t>También es necesario añadir el conjunto de datos de </a:t>
            </a:r>
            <a:r>
              <a:rPr lang="es-ES_tradnl" dirty="0" err="1"/>
              <a:t>Dataset</a:t>
            </a:r>
            <a:r>
              <a:rPr lang="es-ES_tradnl" dirty="0"/>
              <a:t> </a:t>
            </a:r>
            <a:r>
              <a:rPr lang="es-ES_tradnl" dirty="0" err="1"/>
              <a:t>PLs</a:t>
            </a:r>
            <a:r>
              <a:rPr lang="es-ES_tradnl" dirty="0"/>
              <a:t>, ubicado en la carpeta </a:t>
            </a:r>
            <a:r>
              <a:rPr lang="es-ES_tradnl" dirty="0" err="1"/>
              <a:t>Datasets</a:t>
            </a:r>
            <a:r>
              <a:rPr lang="es-ES_tradnl" dirty="0"/>
              <a:t> SQL Server/Faro seleccionando conjunto de datos existente.</a:t>
            </a:r>
          </a:p>
          <a:p>
            <a:endParaRPr lang="es-ES_tradnl" dirty="0"/>
          </a:p>
          <a:p>
            <a:pPr marL="285750" indent="-285750">
              <a:buFontTx/>
              <a:buChar char="-"/>
            </a:pPr>
            <a:r>
              <a:rPr lang="es-ES_tradnl" dirty="0"/>
              <a:t>Crearemos una visualización de tipo “Gráfico de barras” con el top 10 de proyectos que más </a:t>
            </a:r>
            <a:r>
              <a:rPr lang="es-ES_tradnl" dirty="0" err="1"/>
              <a:t>PL´s</a:t>
            </a:r>
            <a:r>
              <a:rPr lang="es-ES_tradnl" dirty="0"/>
              <a:t> tienen.</a:t>
            </a:r>
          </a:p>
        </p:txBody>
      </p:sp>
      <p:sp>
        <p:nvSpPr>
          <p:cNvPr id="5" name="Title 4">
            <a:extLst>
              <a:ext uri="{FF2B5EF4-FFF2-40B4-BE49-F238E27FC236}">
                <a16:creationId xmlns:a16="http://schemas.microsoft.com/office/drawing/2014/main" id="{75403BEC-D5E7-4662-928F-A32BBF53AC6E}"/>
              </a:ext>
            </a:extLst>
          </p:cNvPr>
          <p:cNvSpPr>
            <a:spLocks noGrp="1"/>
          </p:cNvSpPr>
          <p:nvPr>
            <p:ph type="title"/>
          </p:nvPr>
        </p:nvSpPr>
        <p:spPr>
          <a:xfrm>
            <a:off x="381000" y="380999"/>
            <a:ext cx="5715000" cy="990601"/>
          </a:xfrm>
        </p:spPr>
        <p:txBody>
          <a:bodyPr>
            <a:normAutofit/>
          </a:bodyPr>
          <a:lstStyle/>
          <a:p>
            <a:r>
              <a:rPr lang="es-ES" sz="3600" dirty="0">
                <a:solidFill>
                  <a:schemeClr val="accent1">
                    <a:lumMod val="75000"/>
                  </a:schemeClr>
                </a:solidFill>
              </a:rPr>
              <a:t>EJERCICIO 5</a:t>
            </a:r>
            <a:endParaRPr lang="es-ES" sz="3600" dirty="0"/>
          </a:p>
        </p:txBody>
      </p:sp>
      <p:sp>
        <p:nvSpPr>
          <p:cNvPr id="2" name="TextBox 1">
            <a:extLst>
              <a:ext uri="{FF2B5EF4-FFF2-40B4-BE49-F238E27FC236}">
                <a16:creationId xmlns:a16="http://schemas.microsoft.com/office/drawing/2014/main" id="{E9984836-55C0-4271-AE92-1257CFC6BF56}"/>
              </a:ext>
            </a:extLst>
          </p:cNvPr>
          <p:cNvSpPr txBox="1"/>
          <p:nvPr/>
        </p:nvSpPr>
        <p:spPr>
          <a:xfrm>
            <a:off x="381000" y="922419"/>
            <a:ext cx="5051063" cy="538609"/>
          </a:xfrm>
          <a:prstGeom prst="rect">
            <a:avLst/>
          </a:prstGeom>
          <a:noFill/>
        </p:spPr>
        <p:txBody>
          <a:bodyPr wrap="none" lIns="0" tIns="0" rIns="0" bIns="45720" rtlCol="0">
            <a:spAutoFit/>
          </a:bodyPr>
          <a:lstStyle/>
          <a:p>
            <a:r>
              <a:rPr lang="es-ES_tradnl" sz="1600" b="1" dirty="0"/>
              <a:t>Añadir una nueva hoja con el nombre “FARO (PL)”</a:t>
            </a:r>
          </a:p>
          <a:p>
            <a:endParaRPr lang="es-ES" sz="1600" dirty="0"/>
          </a:p>
        </p:txBody>
      </p:sp>
    </p:spTree>
    <p:extLst>
      <p:ext uri="{BB962C8B-B14F-4D97-AF65-F5344CB8AC3E}">
        <p14:creationId xmlns:p14="http://schemas.microsoft.com/office/powerpoint/2010/main" val="2668268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DD5ABF1-A857-426A-BD7B-62FDD401964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3A7E0238-8BBE-459B-8EB0-66497C427721}"/>
              </a:ext>
            </a:extLst>
          </p:cNvPr>
          <p:cNvSpPr>
            <a:spLocks noGrp="1"/>
          </p:cNvSpPr>
          <p:nvPr>
            <p:ph type="sldNum" sz="quarter" idx="17"/>
          </p:nvPr>
        </p:nvSpPr>
        <p:spPr/>
        <p:txBody>
          <a:bodyPr/>
          <a:lstStyle/>
          <a:p>
            <a:fld id="{4F9AC08D-23A9-440E-BCB9-AA1E9877CC38}" type="slidenum">
              <a:rPr lang="en-US" smtClean="0"/>
              <a:pPr/>
              <a:t>43</a:t>
            </a:fld>
            <a:endParaRPr lang="en-US"/>
          </a:p>
        </p:txBody>
      </p:sp>
      <p:pic>
        <p:nvPicPr>
          <p:cNvPr id="7" name="Picture 6">
            <a:extLst>
              <a:ext uri="{FF2B5EF4-FFF2-40B4-BE49-F238E27FC236}">
                <a16:creationId xmlns:a16="http://schemas.microsoft.com/office/drawing/2014/main" id="{473F8C30-9C48-41A1-92A6-23B472F7B611}"/>
              </a:ext>
            </a:extLst>
          </p:cNvPr>
          <p:cNvPicPr>
            <a:picLocks noChangeAspect="1"/>
          </p:cNvPicPr>
          <p:nvPr/>
        </p:nvPicPr>
        <p:blipFill>
          <a:blip r:embed="rId2"/>
          <a:stretch>
            <a:fillRect/>
          </a:stretch>
        </p:blipFill>
        <p:spPr>
          <a:xfrm>
            <a:off x="2091761" y="836712"/>
            <a:ext cx="7605682" cy="5472608"/>
          </a:xfrm>
          <a:prstGeom prst="rect">
            <a:avLst/>
          </a:prstGeom>
        </p:spPr>
      </p:pic>
      <p:sp>
        <p:nvSpPr>
          <p:cNvPr id="8" name="TextBox 7">
            <a:extLst>
              <a:ext uri="{FF2B5EF4-FFF2-40B4-BE49-F238E27FC236}">
                <a16:creationId xmlns:a16="http://schemas.microsoft.com/office/drawing/2014/main" id="{86FC8A26-0276-4D43-80C4-4715195FB509}"/>
              </a:ext>
            </a:extLst>
          </p:cNvPr>
          <p:cNvSpPr txBox="1"/>
          <p:nvPr/>
        </p:nvSpPr>
        <p:spPr>
          <a:xfrm>
            <a:off x="191344" y="193897"/>
            <a:ext cx="3759042" cy="323165"/>
          </a:xfrm>
          <a:prstGeom prst="rect">
            <a:avLst/>
          </a:prstGeom>
          <a:noFill/>
        </p:spPr>
        <p:txBody>
          <a:bodyPr wrap="none" lIns="0" tIns="0" rIns="0" bIns="45720" rtlCol="0">
            <a:spAutoFit/>
          </a:bodyPr>
          <a:lstStyle/>
          <a:p>
            <a:r>
              <a:rPr lang="es-ES" b="1" dirty="0"/>
              <a:t>El aspecto de la hoja “FARO (PL)”</a:t>
            </a:r>
          </a:p>
        </p:txBody>
      </p:sp>
    </p:spTree>
    <p:extLst>
      <p:ext uri="{BB962C8B-B14F-4D97-AF65-F5344CB8AC3E}">
        <p14:creationId xmlns:p14="http://schemas.microsoft.com/office/powerpoint/2010/main" val="607394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CED6347-DF50-4EF5-AE35-EAAD6763BEAC}"/>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B3D48122-DC84-4674-8A45-5309DBFC9C88}"/>
              </a:ext>
            </a:extLst>
          </p:cNvPr>
          <p:cNvSpPr>
            <a:spLocks noGrp="1"/>
          </p:cNvSpPr>
          <p:nvPr>
            <p:ph type="sldNum" sz="quarter" idx="17"/>
          </p:nvPr>
        </p:nvSpPr>
        <p:spPr/>
        <p:txBody>
          <a:bodyPr/>
          <a:lstStyle/>
          <a:p>
            <a:fld id="{4F9AC08D-23A9-440E-BCB9-AA1E9877CC38}" type="slidenum">
              <a:rPr lang="en-US" smtClean="0"/>
              <a:pPr/>
              <a:t>5</a:t>
            </a:fld>
            <a:endParaRPr lang="en-US" dirty="0"/>
          </a:p>
        </p:txBody>
      </p:sp>
      <p:sp>
        <p:nvSpPr>
          <p:cNvPr id="5" name="Title 4">
            <a:extLst>
              <a:ext uri="{FF2B5EF4-FFF2-40B4-BE49-F238E27FC236}">
                <a16:creationId xmlns:a16="http://schemas.microsoft.com/office/drawing/2014/main" id="{E182B458-DF9C-4806-B4A8-73173F7A50D5}"/>
              </a:ext>
            </a:extLst>
          </p:cNvPr>
          <p:cNvSpPr>
            <a:spLocks noGrp="1"/>
          </p:cNvSpPr>
          <p:nvPr>
            <p:ph type="title"/>
          </p:nvPr>
        </p:nvSpPr>
        <p:spPr/>
        <p:txBody>
          <a:bodyPr>
            <a:normAutofit fontScale="90000"/>
          </a:bodyPr>
          <a:lstStyle/>
          <a:p>
            <a:r>
              <a:rPr lang="es-ES" dirty="0">
                <a:solidFill>
                  <a:schemeClr val="accent1">
                    <a:lumMod val="75000"/>
                  </a:schemeClr>
                </a:solidFill>
              </a:rPr>
              <a:t>Descripción Interfaz Visual </a:t>
            </a:r>
            <a:r>
              <a:rPr lang="es-ES" dirty="0" err="1">
                <a:solidFill>
                  <a:schemeClr val="accent1">
                    <a:lumMod val="75000"/>
                  </a:schemeClr>
                </a:solidFill>
              </a:rPr>
              <a:t>Insight</a:t>
            </a:r>
            <a:br>
              <a:rPr lang="es-ES" dirty="0">
                <a:solidFill>
                  <a:schemeClr val="accent1">
                    <a:lumMod val="75000"/>
                  </a:schemeClr>
                </a:solidFill>
              </a:rPr>
            </a:br>
            <a:endParaRPr lang="es-ES" dirty="0"/>
          </a:p>
        </p:txBody>
      </p:sp>
      <p:sp>
        <p:nvSpPr>
          <p:cNvPr id="6" name="Content Placeholder 5">
            <a:extLst>
              <a:ext uri="{FF2B5EF4-FFF2-40B4-BE49-F238E27FC236}">
                <a16:creationId xmlns:a16="http://schemas.microsoft.com/office/drawing/2014/main" id="{88568BF8-E9BB-46E0-A7D8-42CCC1D33663}"/>
              </a:ext>
            </a:extLst>
          </p:cNvPr>
          <p:cNvSpPr>
            <a:spLocks noGrp="1"/>
          </p:cNvSpPr>
          <p:nvPr>
            <p:ph sz="quarter" idx="19"/>
          </p:nvPr>
        </p:nvSpPr>
        <p:spPr>
          <a:xfrm>
            <a:off x="7104112" y="1700808"/>
            <a:ext cx="4706888" cy="4817469"/>
          </a:xfrm>
        </p:spPr>
        <p:txBody>
          <a:bodyPr>
            <a:normAutofit lnSpcReduction="10000"/>
          </a:bodyPr>
          <a:lstStyle/>
          <a:p>
            <a:r>
              <a:rPr lang="es-ES" dirty="0"/>
              <a:t>Las partes que componen Visual </a:t>
            </a:r>
            <a:r>
              <a:rPr lang="es-ES" dirty="0" err="1"/>
              <a:t>Insight</a:t>
            </a:r>
            <a:r>
              <a:rPr lang="es-ES" dirty="0"/>
              <a:t> en el modo edición son:</a:t>
            </a:r>
          </a:p>
          <a:p>
            <a:br>
              <a:rPr lang="es-ES" dirty="0"/>
            </a:br>
            <a:r>
              <a:rPr lang="es-ES" dirty="0"/>
              <a:t>A </a:t>
            </a:r>
            <a:r>
              <a:rPr lang="es-ES" dirty="0">
                <a:sym typeface="Wingdings" panose="05000000000000000000" pitchFamily="2" charset="2"/>
              </a:rPr>
              <a:t></a:t>
            </a:r>
            <a:r>
              <a:rPr lang="es-ES" dirty="0"/>
              <a:t> Conjuntos de datos</a:t>
            </a:r>
          </a:p>
          <a:p>
            <a:r>
              <a:rPr lang="es-ES" dirty="0"/>
              <a:t>B </a:t>
            </a:r>
            <a:r>
              <a:rPr lang="es-ES" dirty="0">
                <a:sym typeface="Wingdings" panose="05000000000000000000" pitchFamily="2" charset="2"/>
              </a:rPr>
              <a:t></a:t>
            </a:r>
            <a:r>
              <a:rPr lang="es-ES" dirty="0"/>
              <a:t> Editor</a:t>
            </a:r>
          </a:p>
          <a:p>
            <a:r>
              <a:rPr lang="es-ES" dirty="0"/>
              <a:t>C </a:t>
            </a:r>
            <a:r>
              <a:rPr lang="es-ES" dirty="0">
                <a:sym typeface="Wingdings" panose="05000000000000000000" pitchFamily="2" charset="2"/>
              </a:rPr>
              <a:t></a:t>
            </a:r>
            <a:r>
              <a:rPr lang="es-ES" dirty="0"/>
              <a:t> Filtros</a:t>
            </a:r>
          </a:p>
          <a:p>
            <a:r>
              <a:rPr lang="es-ES" dirty="0"/>
              <a:t>D </a:t>
            </a:r>
            <a:r>
              <a:rPr lang="es-ES" dirty="0">
                <a:sym typeface="Wingdings" panose="05000000000000000000" pitchFamily="2" charset="2"/>
              </a:rPr>
              <a:t></a:t>
            </a:r>
            <a:r>
              <a:rPr lang="es-ES" dirty="0"/>
              <a:t> Formato</a:t>
            </a:r>
          </a:p>
          <a:p>
            <a:r>
              <a:rPr lang="es-ES" dirty="0"/>
              <a:t>E </a:t>
            </a:r>
            <a:r>
              <a:rPr lang="es-ES" dirty="0">
                <a:sym typeface="Wingdings" panose="05000000000000000000" pitchFamily="2" charset="2"/>
              </a:rPr>
              <a:t></a:t>
            </a:r>
            <a:r>
              <a:rPr lang="es-ES" dirty="0"/>
              <a:t> Panel de visualizaciones</a:t>
            </a:r>
          </a:p>
          <a:p>
            <a:r>
              <a:rPr lang="es-ES" dirty="0"/>
              <a:t>F </a:t>
            </a:r>
            <a:r>
              <a:rPr lang="es-ES" dirty="0">
                <a:sym typeface="Wingdings" panose="05000000000000000000" pitchFamily="2" charset="2"/>
              </a:rPr>
              <a:t></a:t>
            </a:r>
            <a:r>
              <a:rPr lang="es-ES" dirty="0"/>
              <a:t> Visualizaciones</a:t>
            </a:r>
          </a:p>
          <a:p>
            <a:r>
              <a:rPr lang="es-ES" dirty="0"/>
              <a:t>G </a:t>
            </a:r>
            <a:r>
              <a:rPr lang="es-ES" dirty="0">
                <a:sym typeface="Wingdings" panose="05000000000000000000" pitchFamily="2" charset="2"/>
              </a:rPr>
              <a:t></a:t>
            </a:r>
            <a:r>
              <a:rPr lang="es-ES" dirty="0"/>
              <a:t> Hojas </a:t>
            </a:r>
          </a:p>
        </p:txBody>
      </p:sp>
      <p:pic>
        <p:nvPicPr>
          <p:cNvPr id="8" name="Content Placeholder 7">
            <a:extLst>
              <a:ext uri="{FF2B5EF4-FFF2-40B4-BE49-F238E27FC236}">
                <a16:creationId xmlns:a16="http://schemas.microsoft.com/office/drawing/2014/main" id="{B5AD55F9-E045-4D98-A50E-841992C40866}"/>
              </a:ext>
            </a:extLst>
          </p:cNvPr>
          <p:cNvPicPr>
            <a:picLocks noGrp="1" noChangeAspect="1"/>
          </p:cNvPicPr>
          <p:nvPr>
            <p:ph sz="quarter" idx="18"/>
          </p:nvPr>
        </p:nvPicPr>
        <p:blipFill>
          <a:blip r:embed="rId2"/>
          <a:stretch>
            <a:fillRect/>
          </a:stretch>
        </p:blipFill>
        <p:spPr>
          <a:xfrm>
            <a:off x="479375" y="1700808"/>
            <a:ext cx="6193157" cy="3816424"/>
          </a:xfrm>
          <a:prstGeom prst="rect">
            <a:avLst/>
          </a:prstGeom>
        </p:spPr>
      </p:pic>
    </p:spTree>
    <p:extLst>
      <p:ext uri="{BB962C8B-B14F-4D97-AF65-F5344CB8AC3E}">
        <p14:creationId xmlns:p14="http://schemas.microsoft.com/office/powerpoint/2010/main" val="3629580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3A9CD0B-89F1-4E98-B0C6-8FB8CF2DBF9D}"/>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15F31DFE-0A2F-49B0-86C4-5732D967F1A8}"/>
              </a:ext>
            </a:extLst>
          </p:cNvPr>
          <p:cNvSpPr>
            <a:spLocks noGrp="1"/>
          </p:cNvSpPr>
          <p:nvPr>
            <p:ph type="sldNum" sz="quarter" idx="17"/>
          </p:nvPr>
        </p:nvSpPr>
        <p:spPr/>
        <p:txBody>
          <a:bodyPr/>
          <a:lstStyle/>
          <a:p>
            <a:fld id="{4F9AC08D-23A9-440E-BCB9-AA1E9877CC38}" type="slidenum">
              <a:rPr lang="en-US" smtClean="0"/>
              <a:pPr/>
              <a:t>6</a:t>
            </a:fld>
            <a:endParaRPr lang="en-US" dirty="0"/>
          </a:p>
        </p:txBody>
      </p:sp>
      <p:sp>
        <p:nvSpPr>
          <p:cNvPr id="21" name="Content Placeholder 20">
            <a:extLst>
              <a:ext uri="{FF2B5EF4-FFF2-40B4-BE49-F238E27FC236}">
                <a16:creationId xmlns:a16="http://schemas.microsoft.com/office/drawing/2014/main" id="{6CAFE039-3CA7-49D3-A825-0435E4BC58D6}"/>
              </a:ext>
            </a:extLst>
          </p:cNvPr>
          <p:cNvSpPr>
            <a:spLocks noGrp="1"/>
          </p:cNvSpPr>
          <p:nvPr>
            <p:ph sz="quarter" idx="18"/>
          </p:nvPr>
        </p:nvSpPr>
        <p:spPr>
          <a:xfrm>
            <a:off x="381000" y="1828802"/>
            <a:ext cx="5282952" cy="4689475"/>
          </a:xfrm>
        </p:spPr>
        <p:txBody>
          <a:bodyPr/>
          <a:lstStyle/>
          <a:p>
            <a:r>
              <a:rPr lang="es-ES" dirty="0"/>
              <a:t>Para agregar datos existen varios caminos, el primero es  ir a Archivo </a:t>
            </a:r>
            <a:r>
              <a:rPr lang="es-ES" dirty="0">
                <a:sym typeface="Wingdings" panose="05000000000000000000" pitchFamily="2" charset="2"/>
              </a:rPr>
              <a:t></a:t>
            </a:r>
            <a:r>
              <a:rPr lang="es-ES" dirty="0"/>
              <a:t> Datos Externos, nuevo informe o conjunto de datos existes. </a:t>
            </a:r>
          </a:p>
          <a:p>
            <a:endParaRPr lang="es-ES" dirty="0"/>
          </a:p>
          <a:p>
            <a:endParaRPr lang="es-ES" dirty="0"/>
          </a:p>
        </p:txBody>
      </p:sp>
      <p:sp>
        <p:nvSpPr>
          <p:cNvPr id="5" name="Title 4">
            <a:extLst>
              <a:ext uri="{FF2B5EF4-FFF2-40B4-BE49-F238E27FC236}">
                <a16:creationId xmlns:a16="http://schemas.microsoft.com/office/drawing/2014/main" id="{E2C8DCAA-4DA2-4569-B30F-FB8272BD954B}"/>
              </a:ext>
            </a:extLst>
          </p:cNvPr>
          <p:cNvSpPr>
            <a:spLocks noGrp="1"/>
          </p:cNvSpPr>
          <p:nvPr>
            <p:ph type="title"/>
          </p:nvPr>
        </p:nvSpPr>
        <p:spPr/>
        <p:txBody>
          <a:bodyPr>
            <a:normAutofit fontScale="90000"/>
          </a:bodyPr>
          <a:lstStyle/>
          <a:p>
            <a:r>
              <a:rPr lang="es-ES" dirty="0">
                <a:solidFill>
                  <a:schemeClr val="accent1">
                    <a:lumMod val="75000"/>
                  </a:schemeClr>
                </a:solidFill>
              </a:rPr>
              <a:t>Agregar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22" name="Content Placeholder 21">
            <a:extLst>
              <a:ext uri="{FF2B5EF4-FFF2-40B4-BE49-F238E27FC236}">
                <a16:creationId xmlns:a16="http://schemas.microsoft.com/office/drawing/2014/main" id="{104B8DC3-A005-4257-AAE0-EED3115EEA19}"/>
              </a:ext>
            </a:extLst>
          </p:cNvPr>
          <p:cNvSpPr>
            <a:spLocks noGrp="1"/>
          </p:cNvSpPr>
          <p:nvPr>
            <p:ph sz="quarter" idx="19"/>
          </p:nvPr>
        </p:nvSpPr>
        <p:spPr/>
        <p:txBody>
          <a:bodyPr/>
          <a:lstStyle/>
          <a:p>
            <a:r>
              <a:rPr lang="es-ES" dirty="0"/>
              <a:t>El segundo camino es desde la barra de herramientas:</a:t>
            </a:r>
          </a:p>
          <a:p>
            <a:endParaRPr lang="es-ES" dirty="0"/>
          </a:p>
          <a:p>
            <a:endParaRPr lang="es-ES" dirty="0"/>
          </a:p>
          <a:p>
            <a:endParaRPr lang="es-ES" dirty="0"/>
          </a:p>
          <a:p>
            <a:r>
              <a:rPr lang="es-ES" dirty="0"/>
              <a:t>El tercer camino es a través del menú conjuntos de datos:</a:t>
            </a:r>
          </a:p>
          <a:p>
            <a:endParaRPr lang="es-ES" dirty="0"/>
          </a:p>
          <a:p>
            <a:endParaRPr lang="es-ES" dirty="0"/>
          </a:p>
        </p:txBody>
      </p:sp>
      <p:pic>
        <p:nvPicPr>
          <p:cNvPr id="23" name="Picture 22">
            <a:extLst>
              <a:ext uri="{FF2B5EF4-FFF2-40B4-BE49-F238E27FC236}">
                <a16:creationId xmlns:a16="http://schemas.microsoft.com/office/drawing/2014/main" id="{8B005DCB-7B54-43AB-9AE0-E3284C771DB3}"/>
              </a:ext>
            </a:extLst>
          </p:cNvPr>
          <p:cNvPicPr>
            <a:picLocks noChangeAspect="1"/>
          </p:cNvPicPr>
          <p:nvPr/>
        </p:nvPicPr>
        <p:blipFill>
          <a:blip r:embed="rId2"/>
          <a:stretch>
            <a:fillRect/>
          </a:stretch>
        </p:blipFill>
        <p:spPr>
          <a:xfrm>
            <a:off x="479376" y="3717032"/>
            <a:ext cx="3269263" cy="1501270"/>
          </a:xfrm>
          <a:prstGeom prst="rect">
            <a:avLst/>
          </a:prstGeom>
        </p:spPr>
      </p:pic>
      <p:pic>
        <p:nvPicPr>
          <p:cNvPr id="24" name="Picture 23">
            <a:extLst>
              <a:ext uri="{FF2B5EF4-FFF2-40B4-BE49-F238E27FC236}">
                <a16:creationId xmlns:a16="http://schemas.microsoft.com/office/drawing/2014/main" id="{0E936A0E-83C1-466D-B3E8-3B87C56894BE}"/>
              </a:ext>
            </a:extLst>
          </p:cNvPr>
          <p:cNvPicPr>
            <a:picLocks noChangeAspect="1"/>
          </p:cNvPicPr>
          <p:nvPr/>
        </p:nvPicPr>
        <p:blipFill>
          <a:blip r:embed="rId3"/>
          <a:stretch>
            <a:fillRect/>
          </a:stretch>
        </p:blipFill>
        <p:spPr>
          <a:xfrm>
            <a:off x="6168008" y="2708920"/>
            <a:ext cx="1638442" cy="1097375"/>
          </a:xfrm>
          <a:prstGeom prst="rect">
            <a:avLst/>
          </a:prstGeom>
        </p:spPr>
      </p:pic>
      <p:pic>
        <p:nvPicPr>
          <p:cNvPr id="25" name="Picture 24">
            <a:extLst>
              <a:ext uri="{FF2B5EF4-FFF2-40B4-BE49-F238E27FC236}">
                <a16:creationId xmlns:a16="http://schemas.microsoft.com/office/drawing/2014/main" id="{9BA2CE00-48F6-4D63-B540-8D0EF11071EB}"/>
              </a:ext>
            </a:extLst>
          </p:cNvPr>
          <p:cNvPicPr>
            <a:picLocks noChangeAspect="1"/>
          </p:cNvPicPr>
          <p:nvPr/>
        </p:nvPicPr>
        <p:blipFill>
          <a:blip r:embed="rId4"/>
          <a:stretch>
            <a:fillRect/>
          </a:stretch>
        </p:blipFill>
        <p:spPr>
          <a:xfrm>
            <a:off x="6168008" y="4941168"/>
            <a:ext cx="4488569" cy="1219306"/>
          </a:xfrm>
          <a:prstGeom prst="rect">
            <a:avLst/>
          </a:prstGeom>
        </p:spPr>
      </p:pic>
    </p:spTree>
    <p:extLst>
      <p:ext uri="{BB962C8B-B14F-4D97-AF65-F5344CB8AC3E}">
        <p14:creationId xmlns:p14="http://schemas.microsoft.com/office/powerpoint/2010/main" val="3775108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94E24B4-4BA8-4517-B1C9-C9869C16B956}"/>
              </a:ext>
            </a:extLst>
          </p:cNvPr>
          <p:cNvSpPr>
            <a:spLocks noGrp="1"/>
          </p:cNvSpPr>
          <p:nvPr>
            <p:ph sz="quarter" idx="18"/>
          </p:nvPr>
        </p:nvSpPr>
        <p:spPr/>
        <p:txBody>
          <a:bodyPr/>
          <a:lstStyle/>
          <a:p>
            <a:r>
              <a:rPr lang="es-ES" dirty="0"/>
              <a:t>Las visualizaciones son objetos que nos permiten hacer análisis ,desde diferentes perspectivas de los datos. Por ejemplo aquí podemos ver este </a:t>
            </a:r>
            <a:r>
              <a:rPr lang="es-ES" dirty="0" err="1"/>
              <a:t>Dashboard</a:t>
            </a:r>
            <a:r>
              <a:rPr lang="es-ES" dirty="0"/>
              <a:t> que contiene 4 visualizaciones.</a:t>
            </a:r>
          </a:p>
          <a:p>
            <a:endParaRPr lang="es-ES" dirty="0"/>
          </a:p>
        </p:txBody>
      </p:sp>
      <p:sp>
        <p:nvSpPr>
          <p:cNvPr id="5" name="Title 4">
            <a:extLst>
              <a:ext uri="{FF2B5EF4-FFF2-40B4-BE49-F238E27FC236}">
                <a16:creationId xmlns:a16="http://schemas.microsoft.com/office/drawing/2014/main" id="{864787FE-E931-40D3-B59E-2185D79DA129}"/>
              </a:ext>
            </a:extLst>
          </p:cNvPr>
          <p:cNvSpPr>
            <a:spLocks noGrp="1"/>
          </p:cNvSpPr>
          <p:nvPr>
            <p:ph type="title"/>
          </p:nvPr>
        </p:nvSpPr>
        <p:spPr/>
        <p:txBody>
          <a:bodyPr>
            <a:normAutofit/>
          </a:bodyPr>
          <a:lstStyle/>
          <a:p>
            <a:r>
              <a:rPr lang="es-ES" dirty="0">
                <a:solidFill>
                  <a:schemeClr val="accent1">
                    <a:lumMod val="75000"/>
                  </a:schemeClr>
                </a:solidFill>
              </a:rPr>
              <a:t>Concepto de Visualizaciones</a:t>
            </a:r>
            <a:br>
              <a:rPr lang="es-ES" dirty="0">
                <a:solidFill>
                  <a:schemeClr val="accent1">
                    <a:lumMod val="75000"/>
                  </a:schemeClr>
                </a:solidFill>
              </a:rPr>
            </a:br>
            <a:endParaRPr lang="es-ES" dirty="0"/>
          </a:p>
        </p:txBody>
      </p:sp>
      <p:sp>
        <p:nvSpPr>
          <p:cNvPr id="2" name="Footer Placeholder 1">
            <a:extLst>
              <a:ext uri="{FF2B5EF4-FFF2-40B4-BE49-F238E27FC236}">
                <a16:creationId xmlns:a16="http://schemas.microsoft.com/office/drawing/2014/main" id="{D7D8A671-B738-498E-9C8D-2147946FD651}"/>
              </a:ext>
            </a:extLst>
          </p:cNvPr>
          <p:cNvSpPr>
            <a:spLocks noGrp="1"/>
          </p:cNvSpPr>
          <p:nvPr>
            <p:ph type="ftr" sz="quarter" idx="20"/>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9FA32F17-196C-413B-A48E-7A9581072257}"/>
              </a:ext>
            </a:extLst>
          </p:cNvPr>
          <p:cNvSpPr>
            <a:spLocks noGrp="1"/>
          </p:cNvSpPr>
          <p:nvPr>
            <p:ph type="sldNum" sz="quarter" idx="21"/>
          </p:nvPr>
        </p:nvSpPr>
        <p:spPr/>
        <p:txBody>
          <a:bodyPr/>
          <a:lstStyle/>
          <a:p>
            <a:fld id="{4F9AC08D-23A9-440E-BCB9-AA1E9877CC38}" type="slidenum">
              <a:rPr lang="en-US" smtClean="0"/>
              <a:pPr/>
              <a:t>7</a:t>
            </a:fld>
            <a:endParaRPr lang="en-US"/>
          </a:p>
        </p:txBody>
      </p:sp>
      <p:pic>
        <p:nvPicPr>
          <p:cNvPr id="9" name="Picture 8">
            <a:extLst>
              <a:ext uri="{FF2B5EF4-FFF2-40B4-BE49-F238E27FC236}">
                <a16:creationId xmlns:a16="http://schemas.microsoft.com/office/drawing/2014/main" id="{C5253E42-7872-40A3-9BBB-4385CCE98821}"/>
              </a:ext>
            </a:extLst>
          </p:cNvPr>
          <p:cNvPicPr>
            <a:picLocks noChangeAspect="1"/>
          </p:cNvPicPr>
          <p:nvPr/>
        </p:nvPicPr>
        <p:blipFill>
          <a:blip r:embed="rId2"/>
          <a:stretch>
            <a:fillRect/>
          </a:stretch>
        </p:blipFill>
        <p:spPr>
          <a:xfrm>
            <a:off x="1703512" y="3841661"/>
            <a:ext cx="7776864" cy="2655711"/>
          </a:xfrm>
          <a:prstGeom prst="rect">
            <a:avLst/>
          </a:prstGeom>
        </p:spPr>
      </p:pic>
    </p:spTree>
    <p:extLst>
      <p:ext uri="{BB962C8B-B14F-4D97-AF65-F5344CB8AC3E}">
        <p14:creationId xmlns:p14="http://schemas.microsoft.com/office/powerpoint/2010/main" val="3807775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163B571-6650-47D4-8DCD-E3B672819705}"/>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48A9596E-B677-4343-B382-6BA0181E976F}"/>
              </a:ext>
            </a:extLst>
          </p:cNvPr>
          <p:cNvSpPr>
            <a:spLocks noGrp="1"/>
          </p:cNvSpPr>
          <p:nvPr>
            <p:ph type="sldNum" sz="quarter" idx="17"/>
          </p:nvPr>
        </p:nvSpPr>
        <p:spPr/>
        <p:txBody>
          <a:bodyPr/>
          <a:lstStyle/>
          <a:p>
            <a:fld id="{4F9AC08D-23A9-440E-BCB9-AA1E9877CC38}" type="slidenum">
              <a:rPr lang="en-US" smtClean="0"/>
              <a:pPr/>
              <a:t>8</a:t>
            </a:fld>
            <a:endParaRPr lang="en-US"/>
          </a:p>
        </p:txBody>
      </p:sp>
      <p:sp>
        <p:nvSpPr>
          <p:cNvPr id="4" name="Content Placeholder 3">
            <a:extLst>
              <a:ext uri="{FF2B5EF4-FFF2-40B4-BE49-F238E27FC236}">
                <a16:creationId xmlns:a16="http://schemas.microsoft.com/office/drawing/2014/main" id="{B2E58E12-7D5A-4C65-A5D8-163E37885E7B}"/>
              </a:ext>
            </a:extLst>
          </p:cNvPr>
          <p:cNvSpPr>
            <a:spLocks noGrp="1"/>
          </p:cNvSpPr>
          <p:nvPr>
            <p:ph sz="quarter" idx="18"/>
          </p:nvPr>
        </p:nvSpPr>
        <p:spPr/>
        <p:txBody>
          <a:bodyPr/>
          <a:lstStyle/>
          <a:p>
            <a:r>
              <a:rPr lang="es-ES" dirty="0"/>
              <a:t>Existen dos caminos para agregar nuevas visualizaciones , los dos están en la barra de herramientas, agregando una visualización , cada vez que lo pulsemos nos creara una visualización nueva.</a:t>
            </a:r>
          </a:p>
          <a:p>
            <a:endParaRPr lang="es-ES" dirty="0"/>
          </a:p>
        </p:txBody>
      </p:sp>
      <p:sp>
        <p:nvSpPr>
          <p:cNvPr id="5" name="Title 4">
            <a:extLst>
              <a:ext uri="{FF2B5EF4-FFF2-40B4-BE49-F238E27FC236}">
                <a16:creationId xmlns:a16="http://schemas.microsoft.com/office/drawing/2014/main" id="{06270D4C-65CF-4042-8B0B-20F5C57AF54E}"/>
              </a:ext>
            </a:extLst>
          </p:cNvPr>
          <p:cNvSpPr>
            <a:spLocks noGrp="1"/>
          </p:cNvSpPr>
          <p:nvPr>
            <p:ph type="title"/>
          </p:nvPr>
        </p:nvSpPr>
        <p:spPr/>
        <p:txBody>
          <a:bodyPr>
            <a:normAutofit fontScale="90000"/>
          </a:bodyPr>
          <a:lstStyle/>
          <a:p>
            <a:r>
              <a:rPr lang="es-ES" dirty="0">
                <a:solidFill>
                  <a:schemeClr val="accent1">
                    <a:lumMod val="75000"/>
                  </a:schemeClr>
                </a:solidFill>
              </a:rPr>
              <a:t>Agregar Visualizaciones</a:t>
            </a:r>
            <a:br>
              <a:rPr lang="es-ES" dirty="0">
                <a:solidFill>
                  <a:schemeClr val="accent1">
                    <a:lumMod val="75000"/>
                  </a:schemeClr>
                </a:solidFill>
              </a:rPr>
            </a:br>
            <a:endParaRPr lang="es-ES" dirty="0"/>
          </a:p>
        </p:txBody>
      </p:sp>
      <p:pic>
        <p:nvPicPr>
          <p:cNvPr id="8" name="Content Placeholder 7">
            <a:extLst>
              <a:ext uri="{FF2B5EF4-FFF2-40B4-BE49-F238E27FC236}">
                <a16:creationId xmlns:a16="http://schemas.microsoft.com/office/drawing/2014/main" id="{75905A52-EBB4-4FFF-A1C1-46448A3EAE96}"/>
              </a:ext>
            </a:extLst>
          </p:cNvPr>
          <p:cNvPicPr>
            <a:picLocks noGrp="1" noChangeAspect="1"/>
          </p:cNvPicPr>
          <p:nvPr>
            <p:ph sz="quarter" idx="19"/>
          </p:nvPr>
        </p:nvPicPr>
        <p:blipFill>
          <a:blip r:embed="rId2"/>
          <a:stretch>
            <a:fillRect/>
          </a:stretch>
        </p:blipFill>
        <p:spPr>
          <a:xfrm>
            <a:off x="6070216" y="1828070"/>
            <a:ext cx="5715000" cy="2981173"/>
          </a:xfrm>
          <a:prstGeom prst="rect">
            <a:avLst/>
          </a:prstGeom>
        </p:spPr>
      </p:pic>
      <p:pic>
        <p:nvPicPr>
          <p:cNvPr id="9" name="Picture 8">
            <a:extLst>
              <a:ext uri="{FF2B5EF4-FFF2-40B4-BE49-F238E27FC236}">
                <a16:creationId xmlns:a16="http://schemas.microsoft.com/office/drawing/2014/main" id="{97C5FCBD-B467-422B-8121-504EA61143FA}"/>
              </a:ext>
            </a:extLst>
          </p:cNvPr>
          <p:cNvPicPr>
            <a:picLocks noChangeAspect="1"/>
          </p:cNvPicPr>
          <p:nvPr/>
        </p:nvPicPr>
        <p:blipFill>
          <a:blip r:embed="rId3"/>
          <a:stretch>
            <a:fillRect/>
          </a:stretch>
        </p:blipFill>
        <p:spPr>
          <a:xfrm>
            <a:off x="479376" y="4365104"/>
            <a:ext cx="2438611" cy="1386960"/>
          </a:xfrm>
          <a:prstGeom prst="rect">
            <a:avLst/>
          </a:prstGeom>
        </p:spPr>
      </p:pic>
    </p:spTree>
    <p:extLst>
      <p:ext uri="{BB962C8B-B14F-4D97-AF65-F5344CB8AC3E}">
        <p14:creationId xmlns:p14="http://schemas.microsoft.com/office/powerpoint/2010/main" val="1381310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0E3F3A-CA25-4A6C-B734-A26517E3ED2E}"/>
              </a:ext>
            </a:extLst>
          </p:cNvPr>
          <p:cNvSpPr>
            <a:spLocks noGrp="1"/>
          </p:cNvSpPr>
          <p:nvPr>
            <p:ph type="ftr" sz="quarter" idx="16"/>
          </p:nvPr>
        </p:nvSpPr>
        <p:spPr/>
        <p:txBody>
          <a:bodyPr/>
          <a:lstStyle/>
          <a:p>
            <a:r>
              <a:rPr lang="en-US"/>
              <a:t>Copyright 2017 Accenture. All rights reserved.</a:t>
            </a:r>
            <a:endParaRPr lang="en-US" dirty="0"/>
          </a:p>
        </p:txBody>
      </p:sp>
      <p:sp>
        <p:nvSpPr>
          <p:cNvPr id="3" name="Slide Number Placeholder 2">
            <a:extLst>
              <a:ext uri="{FF2B5EF4-FFF2-40B4-BE49-F238E27FC236}">
                <a16:creationId xmlns:a16="http://schemas.microsoft.com/office/drawing/2014/main" id="{2938AC54-5B7F-41BB-8FEB-A78AFD06CB2F}"/>
              </a:ext>
            </a:extLst>
          </p:cNvPr>
          <p:cNvSpPr>
            <a:spLocks noGrp="1"/>
          </p:cNvSpPr>
          <p:nvPr>
            <p:ph type="sldNum" sz="quarter" idx="17"/>
          </p:nvPr>
        </p:nvSpPr>
        <p:spPr/>
        <p:txBody>
          <a:bodyPr/>
          <a:lstStyle/>
          <a:p>
            <a:fld id="{4F9AC08D-23A9-440E-BCB9-AA1E9877CC38}" type="slidenum">
              <a:rPr lang="en-US" smtClean="0"/>
              <a:pPr/>
              <a:t>9</a:t>
            </a:fld>
            <a:endParaRPr lang="en-US"/>
          </a:p>
        </p:txBody>
      </p:sp>
      <p:sp>
        <p:nvSpPr>
          <p:cNvPr id="5" name="Title 4">
            <a:extLst>
              <a:ext uri="{FF2B5EF4-FFF2-40B4-BE49-F238E27FC236}">
                <a16:creationId xmlns:a16="http://schemas.microsoft.com/office/drawing/2014/main" id="{210B7C6C-4579-44C2-A642-590FF4C493C4}"/>
              </a:ext>
            </a:extLst>
          </p:cNvPr>
          <p:cNvSpPr>
            <a:spLocks noGrp="1"/>
          </p:cNvSpPr>
          <p:nvPr>
            <p:ph type="title"/>
          </p:nvPr>
        </p:nvSpPr>
        <p:spPr/>
        <p:txBody>
          <a:bodyPr>
            <a:normAutofit fontScale="90000"/>
          </a:bodyPr>
          <a:lstStyle/>
          <a:p>
            <a:r>
              <a:rPr lang="es-ES" dirty="0">
                <a:solidFill>
                  <a:schemeClr val="accent1">
                    <a:lumMod val="75000"/>
                  </a:schemeClr>
                </a:solidFill>
              </a:rPr>
              <a:t>Descripción de objetos del </a:t>
            </a:r>
            <a:r>
              <a:rPr lang="es-ES" dirty="0" err="1">
                <a:solidFill>
                  <a:schemeClr val="accent1">
                    <a:lumMod val="75000"/>
                  </a:schemeClr>
                </a:solidFill>
              </a:rPr>
              <a:t>datasets</a:t>
            </a:r>
            <a:br>
              <a:rPr lang="es-ES" dirty="0">
                <a:solidFill>
                  <a:schemeClr val="accent1">
                    <a:lumMod val="75000"/>
                  </a:schemeClr>
                </a:solidFill>
              </a:rPr>
            </a:br>
            <a:endParaRPr lang="es-ES" dirty="0"/>
          </a:p>
        </p:txBody>
      </p:sp>
      <p:sp>
        <p:nvSpPr>
          <p:cNvPr id="9" name="Content Placeholder 8">
            <a:extLst>
              <a:ext uri="{FF2B5EF4-FFF2-40B4-BE49-F238E27FC236}">
                <a16:creationId xmlns:a16="http://schemas.microsoft.com/office/drawing/2014/main" id="{420DFC4A-F836-4AE2-A0FC-221E9199AE0F}"/>
              </a:ext>
            </a:extLst>
          </p:cNvPr>
          <p:cNvSpPr>
            <a:spLocks noGrp="1"/>
          </p:cNvSpPr>
          <p:nvPr>
            <p:ph sz="quarter" idx="19"/>
          </p:nvPr>
        </p:nvSpPr>
        <p:spPr>
          <a:xfrm>
            <a:off x="2734444" y="1916832"/>
            <a:ext cx="8618140" cy="4689475"/>
          </a:xfrm>
        </p:spPr>
        <p:txBody>
          <a:bodyPr>
            <a:normAutofit fontScale="85000" lnSpcReduction="20000"/>
          </a:bodyPr>
          <a:lstStyle/>
          <a:p>
            <a:r>
              <a:rPr lang="es-ES" dirty="0"/>
              <a:t>Tras exportar los </a:t>
            </a:r>
            <a:r>
              <a:rPr lang="es-ES" dirty="0" err="1"/>
              <a:t>datasets</a:t>
            </a:r>
            <a:r>
              <a:rPr lang="es-ES" dirty="0"/>
              <a:t> o los cubos tendremos los siguientes elementos para utilizar:   </a:t>
            </a:r>
          </a:p>
          <a:p>
            <a:endParaRPr lang="es-ES" dirty="0"/>
          </a:p>
          <a:p>
            <a:pPr marL="398461" indent="-342900">
              <a:buFont typeface="Arial" panose="020B0604020202020204" pitchFamily="34" charset="0"/>
              <a:buChar char="•"/>
            </a:pPr>
            <a:r>
              <a:rPr lang="es-ES" dirty="0"/>
              <a:t>Indicadores (Métricas)</a:t>
            </a:r>
          </a:p>
          <a:p>
            <a:pPr marL="284156" lvl="2" indent="0">
              <a:buNone/>
            </a:pPr>
            <a:r>
              <a:rPr lang="es-ES" dirty="0"/>
              <a:t>Representan una medida comercial o indicadores de rendimientos claves del negocio.</a:t>
            </a:r>
          </a:p>
          <a:p>
            <a:pPr marL="284156" lvl="2" indent="0">
              <a:buNone/>
            </a:pPr>
            <a:r>
              <a:rPr lang="es-ES" dirty="0"/>
              <a:t>Son cálculos realizados con los datos, es decir son datos que se pueden agregar.</a:t>
            </a:r>
          </a:p>
          <a:p>
            <a:pPr marL="284156" lvl="2" indent="0">
              <a:buNone/>
            </a:pPr>
            <a:endParaRPr lang="es-ES" dirty="0"/>
          </a:p>
          <a:p>
            <a:pPr marL="284156" lvl="2" indent="0">
              <a:buNone/>
            </a:pPr>
            <a:r>
              <a:rPr lang="es-ES" dirty="0"/>
              <a:t>Ejemplos: ingresos, ganancias, numero de empleados.</a:t>
            </a:r>
          </a:p>
          <a:p>
            <a:pPr marL="398461" indent="-342900">
              <a:buFont typeface="Arial" panose="020B0604020202020204" pitchFamily="34" charset="0"/>
              <a:buChar char="•"/>
            </a:pPr>
            <a:endParaRPr lang="es-ES" dirty="0"/>
          </a:p>
          <a:p>
            <a:pPr marL="398461" indent="-342900">
              <a:buFont typeface="Arial" panose="020B0604020202020204" pitchFamily="34" charset="0"/>
              <a:buChar char="•"/>
            </a:pPr>
            <a:r>
              <a:rPr lang="es-ES" dirty="0"/>
              <a:t>Atributos</a:t>
            </a:r>
          </a:p>
          <a:p>
            <a:endParaRPr lang="es-ES" dirty="0"/>
          </a:p>
          <a:p>
            <a:pPr marL="284156" lvl="2" indent="0">
              <a:buNone/>
            </a:pPr>
            <a:r>
              <a:rPr lang="es-ES" dirty="0"/>
              <a:t>Representan un concepto de negocio, proporcionando un contexto para los cálculos de datos (indicadores/ métricas)</a:t>
            </a:r>
          </a:p>
          <a:p>
            <a:pPr marL="284156" lvl="2" indent="0">
              <a:buNone/>
            </a:pPr>
            <a:endParaRPr lang="es-ES" dirty="0"/>
          </a:p>
          <a:p>
            <a:pPr marL="284156" lvl="2" indent="0">
              <a:buNone/>
            </a:pPr>
            <a:r>
              <a:rPr lang="es-ES" dirty="0"/>
              <a:t>Ejemplos: Año, País, Empleado, Producto</a:t>
            </a:r>
          </a:p>
          <a:p>
            <a:endParaRPr lang="es-ES" dirty="0"/>
          </a:p>
        </p:txBody>
      </p:sp>
      <p:pic>
        <p:nvPicPr>
          <p:cNvPr id="10" name="Content Placeholder 9">
            <a:extLst>
              <a:ext uri="{FF2B5EF4-FFF2-40B4-BE49-F238E27FC236}">
                <a16:creationId xmlns:a16="http://schemas.microsoft.com/office/drawing/2014/main" id="{7827FE43-C0A1-48D4-9584-7B7F22CB8233}"/>
              </a:ext>
            </a:extLst>
          </p:cNvPr>
          <p:cNvPicPr>
            <a:picLocks noGrp="1" noChangeAspect="1"/>
          </p:cNvPicPr>
          <p:nvPr>
            <p:ph sz="quarter" idx="18"/>
          </p:nvPr>
        </p:nvPicPr>
        <p:blipFill>
          <a:blip r:embed="rId2"/>
          <a:stretch>
            <a:fillRect/>
          </a:stretch>
        </p:blipFill>
        <p:spPr>
          <a:xfrm>
            <a:off x="381000" y="1916832"/>
            <a:ext cx="1729890" cy="3010161"/>
          </a:xfrm>
          <a:prstGeom prst="rect">
            <a:avLst/>
          </a:prstGeom>
        </p:spPr>
      </p:pic>
    </p:spTree>
    <p:extLst>
      <p:ext uri="{BB962C8B-B14F-4D97-AF65-F5344CB8AC3E}">
        <p14:creationId xmlns:p14="http://schemas.microsoft.com/office/powerpoint/2010/main" val="1572993781"/>
      </p:ext>
    </p:extLst>
  </p:cSld>
  <p:clrMapOvr>
    <a:masterClrMapping/>
  </p:clrMapOvr>
</p:sld>
</file>

<file path=ppt/theme/theme1.xml><?xml version="1.0" encoding="utf-8"?>
<a:theme xmlns:a="http://schemas.openxmlformats.org/drawingml/2006/main" name="Titl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EE94AFD5-8C99-4A57-B246-21C8F75E9D6A}"/>
    </a:ext>
  </a:extLst>
</a:theme>
</file>

<file path=ppt/theme/theme2.xml><?xml version="1.0" encoding="utf-8"?>
<a:theme xmlns:a="http://schemas.openxmlformats.org/drawingml/2006/main" name="Content Layout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45720" rtlCol="0">
        <a:sp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EDCCE36-7FD1-489E-AC77-A235F91A6269}"/>
    </a:ext>
  </a:extLst>
</a:theme>
</file>

<file path=ppt/theme/theme3.xml><?xml version="1.0" encoding="utf-8"?>
<a:theme xmlns:a="http://schemas.openxmlformats.org/drawingml/2006/main" name="Section Divider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84A28C10-F074-4455-88A8-3B2F726495FD}"/>
    </a:ext>
  </a:extLst>
</a:theme>
</file>

<file path=ppt/theme/theme4.xml><?xml version="1.0" encoding="utf-8"?>
<a:theme xmlns:a="http://schemas.openxmlformats.org/drawingml/2006/main" name="Specialty Slid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BE5F91C-68CE-4069-A9A7-D9EDC1AA27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6B09EF59CDB54EB775CD53C10A6315" ma:contentTypeVersion="7" ma:contentTypeDescription="Create a new document." ma:contentTypeScope="" ma:versionID="5fd4e91387952e439f066f9e6f05d480">
  <xsd:schema xmlns:xsd="http://www.w3.org/2001/XMLSchema" xmlns:xs="http://www.w3.org/2001/XMLSchema" xmlns:p="http://schemas.microsoft.com/office/2006/metadata/properties" xmlns:ns2="286721b0-5439-41fb-86fa-17a7a7c92c1c" xmlns:ns3="b836ec78-ed66-4c23-9e15-516a94a6d65b" targetNamespace="http://schemas.microsoft.com/office/2006/metadata/properties" ma:root="true" ma:fieldsID="52badee3021f6bf7ec17f6ec33766e6e" ns2:_="" ns3:_="">
    <xsd:import namespace="286721b0-5439-41fb-86fa-17a7a7c92c1c"/>
    <xsd:import namespace="b836ec78-ed66-4c23-9e15-516a94a6d6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6721b0-5439-41fb-86fa-17a7a7c92c1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836ec78-ed66-4c23-9e15-516a94a6d65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F2D205C-6418-419E-B6E5-909AD1988A01}"/>
</file>

<file path=customXml/itemProps2.xml><?xml version="1.0" encoding="utf-8"?>
<ds:datastoreItem xmlns:ds="http://schemas.openxmlformats.org/officeDocument/2006/customXml" ds:itemID="{7E9ACB56-2AA1-4992-96E1-C57E959A6EC6}"/>
</file>

<file path=customXml/itemProps3.xml><?xml version="1.0" encoding="utf-8"?>
<ds:datastoreItem xmlns:ds="http://schemas.openxmlformats.org/officeDocument/2006/customXml" ds:itemID="{A7433A5C-82FD-446F-8C9F-C01A45711696}"/>
</file>

<file path=docProps/app.xml><?xml version="1.0" encoding="utf-8"?>
<Properties xmlns="http://schemas.openxmlformats.org/officeDocument/2006/extended-properties" xmlns:vt="http://schemas.openxmlformats.org/officeDocument/2006/docPropsVTypes">
  <Template>Accenture_Master_Arial_01_2017</Template>
  <TotalTime>318</TotalTime>
  <Words>2765</Words>
  <Application>Microsoft Office PowerPoint</Application>
  <PresentationFormat>Widescreen</PresentationFormat>
  <Paragraphs>318</Paragraphs>
  <Slides>43</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43</vt:i4>
      </vt:variant>
    </vt:vector>
  </HeadingPairs>
  <TitlesOfParts>
    <vt:vector size="52" baseType="lpstr">
      <vt:lpstr>Arial</vt:lpstr>
      <vt:lpstr>Arial</vt:lpstr>
      <vt:lpstr>Arial Black</vt:lpstr>
      <vt:lpstr>Graphik</vt:lpstr>
      <vt:lpstr>Wingdings</vt:lpstr>
      <vt:lpstr>Titles</vt:lpstr>
      <vt:lpstr>Content Layouts</vt:lpstr>
      <vt:lpstr>Section Dividers</vt:lpstr>
      <vt:lpstr>Specialty Slides</vt:lpstr>
      <vt:lpstr>realize</vt:lpstr>
      <vt:lpstr>Descripción de Visual Insight</vt:lpstr>
      <vt:lpstr>Descripción datasets </vt:lpstr>
      <vt:lpstr>Modo Edición VI </vt:lpstr>
      <vt:lpstr>Descripción Interfaz Visual Insight </vt:lpstr>
      <vt:lpstr>Agregar datasets </vt:lpstr>
      <vt:lpstr>Concepto de Visualizaciones </vt:lpstr>
      <vt:lpstr>Agregar Visualizaciones </vt:lpstr>
      <vt:lpstr>Descripción de objetos del datasets </vt:lpstr>
      <vt:lpstr>Interfaz Visual Insight: Conjuntos de datos </vt:lpstr>
      <vt:lpstr>EJERCICIO 1</vt:lpstr>
      <vt:lpstr>PowerPoint Presentation</vt:lpstr>
      <vt:lpstr>Esconder paneles del menu </vt:lpstr>
      <vt:lpstr>Descripción hojas de VI </vt:lpstr>
      <vt:lpstr>Panel de Filtros </vt:lpstr>
      <vt:lpstr>Paneles </vt:lpstr>
      <vt:lpstr>Objeto Filtro </vt:lpstr>
      <vt:lpstr>Filtrar con una visualización a otra </vt:lpstr>
      <vt:lpstr>EJERCICIO 2</vt:lpstr>
      <vt:lpstr>PowerPoint Presentation</vt:lpstr>
      <vt:lpstr>Indicadores Derivados </vt:lpstr>
      <vt:lpstr>Indicadores Derivados: Cálculos rápidos </vt:lpstr>
      <vt:lpstr>Atributos derivados </vt:lpstr>
      <vt:lpstr>EJERCICIO 2</vt:lpstr>
      <vt:lpstr>PowerPoint Presentation</vt:lpstr>
      <vt:lpstr>Grupos</vt:lpstr>
      <vt:lpstr>Panel de Visualizaciones </vt:lpstr>
      <vt:lpstr>Panel de Visualizaciones </vt:lpstr>
      <vt:lpstr>Panel de Visualizaciones </vt:lpstr>
      <vt:lpstr>Panel de Visualizaciones </vt:lpstr>
      <vt:lpstr>Panel de Visualizaciones </vt:lpstr>
      <vt:lpstr>EJERCICIO 3</vt:lpstr>
      <vt:lpstr>PowerPoint Presentation</vt:lpstr>
      <vt:lpstr>Panel de Formato </vt:lpstr>
      <vt:lpstr>Panel Editor </vt:lpstr>
      <vt:lpstr>Objeto Texto </vt:lpstr>
      <vt:lpstr>Objeto Imagen  </vt:lpstr>
      <vt:lpstr>Objeto Contenedor Html </vt:lpstr>
      <vt:lpstr>EJERCICIO 4</vt:lpstr>
      <vt:lpstr>PowerPoint Presentation</vt:lpstr>
      <vt:lpstr>Descargar tableros e importar </vt:lpstr>
      <vt:lpstr>EJERCICIO 5</vt:lpstr>
      <vt:lpstr>PowerPoint Presentation</vt:lpstr>
    </vt:vector>
  </TitlesOfParts>
  <Company>Accenture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our new template</dc:title>
  <dc:creator>León Carmona, S.</dc:creator>
  <cp:lastModifiedBy>Fernandez Benitez, T.</cp:lastModifiedBy>
  <cp:revision>14</cp:revision>
  <dcterms:created xsi:type="dcterms:W3CDTF">2018-05-21T11:26:46Z</dcterms:created>
  <dcterms:modified xsi:type="dcterms:W3CDTF">2018-09-19T14:10:20Z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0x010100FA6B09EF59CDB54EB775CD53C10A6315</vt:lpwstr>
  </property>
</Properties>
</file>