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5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16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553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2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61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54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26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83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48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31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MSIPCMContentMarking" descr="{&quot;HashCode&quot;:-1523355919,&quot;Placement&quot;:&quot;Footer&quot;,&quot;Top&quot;:520.8117,&quot;Left&quot;:0.0,&quot;SlideWidth&quot;:960,&quot;SlideHeight&quot;:540}"/>
          <p:cNvSpPr txBox="1"/>
          <p:nvPr userDrawn="1"/>
        </p:nvSpPr>
        <p:spPr>
          <a:xfrm>
            <a:off x="0" y="6614309"/>
            <a:ext cx="1329913" cy="2436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ES" sz="900" smtClean="0">
                <a:solidFill>
                  <a:srgbClr val="CF022B"/>
                </a:solidFill>
                <a:latin typeface="Tahoma" panose="020B0604030504040204" pitchFamily="34" charset="0"/>
              </a:rPr>
              <a:t>C2 – Uso Restringido </a:t>
            </a:r>
            <a:endParaRPr lang="es-ES" sz="900">
              <a:solidFill>
                <a:srgbClr val="CF022B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60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adroTexto 35"/>
          <p:cNvSpPr txBox="1"/>
          <p:nvPr/>
        </p:nvSpPr>
        <p:spPr>
          <a:xfrm>
            <a:off x="201168" y="134990"/>
            <a:ext cx="11186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i="1" dirty="0" smtClean="0">
                <a:solidFill>
                  <a:schemeClr val="bg1">
                    <a:lumMod val="50000"/>
                  </a:schemeClr>
                </a:solidFill>
              </a:rPr>
              <a:t>La Pirámide del </a:t>
            </a:r>
            <a:r>
              <a:rPr lang="es-ES" sz="3200" b="1" i="1" dirty="0" err="1" smtClean="0">
                <a:solidFill>
                  <a:schemeClr val="bg1">
                    <a:lumMod val="50000"/>
                  </a:schemeClr>
                </a:solidFill>
              </a:rPr>
              <a:t>Testing</a:t>
            </a:r>
            <a:r>
              <a:rPr lang="es-ES" sz="3200" b="1" i="1" dirty="0" smtClean="0">
                <a:solidFill>
                  <a:schemeClr val="bg1">
                    <a:lumMod val="50000"/>
                  </a:schemeClr>
                </a:solidFill>
              </a:rPr>
              <a:t> Automático</a:t>
            </a:r>
            <a:r>
              <a:rPr lang="es-ES" sz="2800" b="1" i="1" baseline="30000" dirty="0" smtClean="0">
                <a:solidFill>
                  <a:srgbClr val="FF0000"/>
                </a:solidFill>
              </a:rPr>
              <a:t>(1)</a:t>
            </a:r>
            <a:endParaRPr lang="es-ES" sz="2800" b="1" i="1" dirty="0">
              <a:solidFill>
                <a:srgbClr val="FF0000"/>
              </a:solidFill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2910303" y="1488983"/>
            <a:ext cx="5044250" cy="3949996"/>
            <a:chOff x="3272123" y="2735343"/>
            <a:chExt cx="5044250" cy="3949996"/>
          </a:xfrm>
        </p:grpSpPr>
        <p:grpSp>
          <p:nvGrpSpPr>
            <p:cNvPr id="16" name="Grupo 15"/>
            <p:cNvGrpSpPr/>
            <p:nvPr/>
          </p:nvGrpSpPr>
          <p:grpSpPr>
            <a:xfrm>
              <a:off x="3272123" y="2735343"/>
              <a:ext cx="5044250" cy="3949996"/>
              <a:chOff x="3407420" y="2696155"/>
              <a:chExt cx="5044250" cy="3949996"/>
            </a:xfrm>
          </p:grpSpPr>
          <p:pic>
            <p:nvPicPr>
              <p:cNvPr id="1026" name="Picture 2" descr="http://3.bp.blogspot.com/-EeP4wxpaeKM/TzN5fOnavyI/AAAAAAAAABM/Z4b-Udt-n30/s1600/ATPyramid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7420" y="2696155"/>
                <a:ext cx="5044250" cy="39499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" name="Rectángulo 38"/>
              <p:cNvSpPr/>
              <p:nvPr/>
            </p:nvSpPr>
            <p:spPr>
              <a:xfrm>
                <a:off x="5542766" y="4324986"/>
                <a:ext cx="975600" cy="233951"/>
              </a:xfrm>
              <a:prstGeom prst="rect">
                <a:avLst/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ángulo 39"/>
              <p:cNvSpPr/>
              <p:nvPr/>
            </p:nvSpPr>
            <p:spPr>
              <a:xfrm>
                <a:off x="5384825" y="4968994"/>
                <a:ext cx="1133541" cy="264004"/>
              </a:xfrm>
              <a:prstGeom prst="rect">
                <a:avLst/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Rectángulo 40"/>
              <p:cNvSpPr/>
              <p:nvPr/>
            </p:nvSpPr>
            <p:spPr>
              <a:xfrm>
                <a:off x="5384825" y="5495436"/>
                <a:ext cx="1290295" cy="195943"/>
              </a:xfrm>
              <a:prstGeom prst="rect">
                <a:avLst/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Rectángulo 41"/>
              <p:cNvSpPr/>
              <p:nvPr/>
            </p:nvSpPr>
            <p:spPr>
              <a:xfrm>
                <a:off x="5627243" y="6100255"/>
                <a:ext cx="818845" cy="195943"/>
              </a:xfrm>
              <a:prstGeom prst="rect">
                <a:avLst/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" name="Triángulo isósceles 2"/>
              <p:cNvSpPr/>
              <p:nvPr/>
            </p:nvSpPr>
            <p:spPr>
              <a:xfrm>
                <a:off x="5470489" y="3513908"/>
                <a:ext cx="1047877" cy="548640"/>
              </a:xfrm>
              <a:prstGeom prst="triangle">
                <a:avLst/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43" name="Grupo 42"/>
            <p:cNvGrpSpPr/>
            <p:nvPr/>
          </p:nvGrpSpPr>
          <p:grpSpPr>
            <a:xfrm>
              <a:off x="4721917" y="3618409"/>
              <a:ext cx="2321499" cy="2864239"/>
              <a:chOff x="4721917" y="3618409"/>
              <a:chExt cx="2321499" cy="2864239"/>
            </a:xfrm>
          </p:grpSpPr>
          <p:sp>
            <p:nvSpPr>
              <p:cNvPr id="17" name="CuadroTexto 16"/>
              <p:cNvSpPr txBox="1"/>
              <p:nvPr/>
            </p:nvSpPr>
            <p:spPr>
              <a:xfrm>
                <a:off x="4752729" y="3618409"/>
                <a:ext cx="22598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smtClean="0"/>
                  <a:t>Manual Exploratorio</a:t>
                </a:r>
                <a:endParaRPr lang="es-ES" dirty="0"/>
              </a:p>
            </p:txBody>
          </p:sp>
          <p:sp>
            <p:nvSpPr>
              <p:cNvPr id="44" name="CuadroTexto 43"/>
              <p:cNvSpPr txBox="1"/>
              <p:nvPr/>
            </p:nvSpPr>
            <p:spPr>
              <a:xfrm>
                <a:off x="4954770" y="4166209"/>
                <a:ext cx="18557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err="1" smtClean="0"/>
                  <a:t>Tests</a:t>
                </a:r>
                <a:r>
                  <a:rPr lang="es-ES" dirty="0" smtClean="0"/>
                  <a:t> de Sistemas</a:t>
                </a:r>
                <a:endParaRPr lang="es-ES" dirty="0"/>
              </a:p>
            </p:txBody>
          </p:sp>
          <p:sp>
            <p:nvSpPr>
              <p:cNvPr id="45" name="CuadroTexto 44"/>
              <p:cNvSpPr txBox="1"/>
              <p:nvPr/>
            </p:nvSpPr>
            <p:spPr>
              <a:xfrm>
                <a:off x="4865507" y="4842648"/>
                <a:ext cx="20343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err="1" smtClean="0"/>
                  <a:t>Tests</a:t>
                </a:r>
                <a:r>
                  <a:rPr lang="es-ES" dirty="0" smtClean="0"/>
                  <a:t> de integración</a:t>
                </a:r>
                <a:endParaRPr lang="es-ES" dirty="0"/>
              </a:p>
            </p:txBody>
          </p:sp>
          <p:sp>
            <p:nvSpPr>
              <p:cNvPr id="46" name="CuadroTexto 45"/>
              <p:cNvSpPr txBox="1"/>
              <p:nvPr/>
            </p:nvSpPr>
            <p:spPr>
              <a:xfrm>
                <a:off x="4721917" y="5420158"/>
                <a:ext cx="2321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err="1" smtClean="0"/>
                  <a:t>Tests</a:t>
                </a:r>
                <a:r>
                  <a:rPr lang="es-ES" dirty="0" smtClean="0"/>
                  <a:t> de Componentes</a:t>
                </a:r>
                <a:endParaRPr lang="es-ES" dirty="0"/>
              </a:p>
            </p:txBody>
          </p:sp>
          <p:sp>
            <p:nvSpPr>
              <p:cNvPr id="47" name="CuadroTexto 46"/>
              <p:cNvSpPr txBox="1"/>
              <p:nvPr/>
            </p:nvSpPr>
            <p:spPr>
              <a:xfrm>
                <a:off x="4752729" y="6113316"/>
                <a:ext cx="22598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 err="1" smtClean="0"/>
                  <a:t>Tests</a:t>
                </a:r>
                <a:r>
                  <a:rPr lang="es-ES" dirty="0" smtClean="0"/>
                  <a:t> Unitarios</a:t>
                </a:r>
                <a:endParaRPr lang="es-ES" dirty="0"/>
              </a:p>
            </p:txBody>
          </p:sp>
        </p:grpSp>
      </p:grpSp>
      <p:sp>
        <p:nvSpPr>
          <p:cNvPr id="50" name="CuadroTexto 49"/>
          <p:cNvSpPr txBox="1"/>
          <p:nvPr/>
        </p:nvSpPr>
        <p:spPr>
          <a:xfrm>
            <a:off x="1375089" y="6208198"/>
            <a:ext cx="9020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>
                <a:solidFill>
                  <a:srgbClr val="FF0000"/>
                </a:solidFill>
              </a:rPr>
              <a:t>(1) Referencia: </a:t>
            </a:r>
            <a:r>
              <a:rPr lang="es-ES" sz="1600" i="1" dirty="0" smtClean="0">
                <a:solidFill>
                  <a:srgbClr val="FF0000"/>
                </a:solidFill>
              </a:rPr>
              <a:t>[</a:t>
            </a:r>
            <a:r>
              <a:rPr lang="es-ES" sz="1600" i="1" dirty="0" err="1" smtClean="0">
                <a:solidFill>
                  <a:srgbClr val="FF0000"/>
                </a:solidFill>
              </a:rPr>
              <a:t>Cohn</a:t>
            </a:r>
            <a:r>
              <a:rPr lang="es-ES" sz="1600" i="1" dirty="0" smtClean="0">
                <a:solidFill>
                  <a:srgbClr val="FF0000"/>
                </a:solidFill>
              </a:rPr>
              <a:t> M] </a:t>
            </a:r>
            <a:r>
              <a:rPr lang="en-US" sz="1600" i="1" dirty="0" smtClean="0">
                <a:solidFill>
                  <a:srgbClr val="FF0000"/>
                </a:solidFill>
              </a:rPr>
              <a:t>Succeeding </a:t>
            </a:r>
            <a:r>
              <a:rPr lang="en-US" sz="1600" i="1" dirty="0">
                <a:solidFill>
                  <a:srgbClr val="FF0000"/>
                </a:solidFill>
              </a:rPr>
              <a:t>with Agile: Software Development Using </a:t>
            </a:r>
            <a:r>
              <a:rPr lang="en-US" sz="1600" i="1" dirty="0" smtClean="0">
                <a:solidFill>
                  <a:srgbClr val="FF0000"/>
                </a:solidFill>
              </a:rPr>
              <a:t>Scrum</a:t>
            </a:r>
            <a:endParaRPr lang="en-US" sz="1600" i="1" dirty="0">
              <a:solidFill>
                <a:srgbClr val="FF0000"/>
              </a:solidFill>
            </a:endParaRPr>
          </a:p>
        </p:txBody>
      </p:sp>
      <p:cxnSp>
        <p:nvCxnSpPr>
          <p:cNvPr id="51" name="Conector recto de flecha 50"/>
          <p:cNvCxnSpPr/>
          <p:nvPr/>
        </p:nvCxnSpPr>
        <p:spPr>
          <a:xfrm>
            <a:off x="3115314" y="1829992"/>
            <a:ext cx="0" cy="360000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1375089" y="1809828"/>
            <a:ext cx="1779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Menos retorno de la inversión</a:t>
            </a:r>
            <a:endParaRPr lang="es-E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1375089" y="4714451"/>
            <a:ext cx="1779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Más retorno de la inversión</a:t>
            </a:r>
            <a:endParaRPr lang="es-E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6" name="Conector recto de flecha 55"/>
          <p:cNvCxnSpPr/>
          <p:nvPr/>
        </p:nvCxnSpPr>
        <p:spPr>
          <a:xfrm>
            <a:off x="7736494" y="1799661"/>
            <a:ext cx="0" cy="360000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adroTexto 56"/>
          <p:cNvSpPr txBox="1"/>
          <p:nvPr/>
        </p:nvSpPr>
        <p:spPr>
          <a:xfrm>
            <a:off x="7704917" y="1735021"/>
            <a:ext cx="1779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Más lento</a:t>
            </a:r>
            <a:endParaRPr lang="es-E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CuadroTexto 57"/>
          <p:cNvSpPr txBox="1"/>
          <p:nvPr/>
        </p:nvSpPr>
        <p:spPr>
          <a:xfrm>
            <a:off x="7758988" y="5057352"/>
            <a:ext cx="1779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Más rápido</a:t>
            </a:r>
            <a:endParaRPr lang="es-E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748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50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7</cp:revision>
  <dcterms:created xsi:type="dcterms:W3CDTF">2021-06-28T14:45:29Z</dcterms:created>
  <dcterms:modified xsi:type="dcterms:W3CDTF">2021-06-28T15:48:25Z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526602-58c8-494f-8a3d-4d906671215d_Enabled">
    <vt:lpwstr>true</vt:lpwstr>
  </property>
  <property fmtid="{D5CDD505-2E9C-101B-9397-08002B2CF9AE}" pid="3" name="MSIP_Label_fd526602-58c8-494f-8a3d-4d906671215d_SetDate">
    <vt:lpwstr>2021-06-28T15:47:48Z</vt:lpwstr>
  </property>
  <property fmtid="{D5CDD505-2E9C-101B-9397-08002B2CF9AE}" pid="4" name="MSIP_Label_fd526602-58c8-494f-8a3d-4d906671215d_Method">
    <vt:lpwstr>Standard</vt:lpwstr>
  </property>
  <property fmtid="{D5CDD505-2E9C-101B-9397-08002B2CF9AE}" pid="5" name="MSIP_Label_fd526602-58c8-494f-8a3d-4d906671215d_Name">
    <vt:lpwstr>ES Uso Restringido</vt:lpwstr>
  </property>
  <property fmtid="{D5CDD505-2E9C-101B-9397-08002B2CF9AE}" pid="6" name="MSIP_Label_fd526602-58c8-494f-8a3d-4d906671215d_SiteId">
    <vt:lpwstr>8b87af7d-8647-4dc7-8df4-5f69a2011bb5</vt:lpwstr>
  </property>
  <property fmtid="{D5CDD505-2E9C-101B-9397-08002B2CF9AE}" pid="7" name="MSIP_Label_fd526602-58c8-494f-8a3d-4d906671215d_ActionId">
    <vt:lpwstr>ab885dd4-72b1-441e-ac63-13f72ca271ac</vt:lpwstr>
  </property>
  <property fmtid="{D5CDD505-2E9C-101B-9397-08002B2CF9AE}" pid="8" name="MSIP_Label_fd526602-58c8-494f-8a3d-4d906671215d_ContentBits">
    <vt:lpwstr>3</vt:lpwstr>
  </property>
</Properties>
</file>