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175FA-A45D-4715-9BDC-808EA201B050}" type="datetimeFigureOut">
              <a:rPr lang="es-ES" smtClean="0"/>
              <a:t>28/06/2021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78D54-63DB-498A-8C13-8E6A220DB5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563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175FA-A45D-4715-9BDC-808EA201B050}" type="datetimeFigureOut">
              <a:rPr lang="es-ES" smtClean="0"/>
              <a:t>28/06/2021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78D54-63DB-498A-8C13-8E6A220DB5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4161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175FA-A45D-4715-9BDC-808EA201B050}" type="datetimeFigureOut">
              <a:rPr lang="es-ES" smtClean="0"/>
              <a:t>28/06/2021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78D54-63DB-498A-8C13-8E6A220DB5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5532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175FA-A45D-4715-9BDC-808EA201B050}" type="datetimeFigureOut">
              <a:rPr lang="es-ES" smtClean="0"/>
              <a:t>28/06/2021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78D54-63DB-498A-8C13-8E6A220DB5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828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175FA-A45D-4715-9BDC-808EA201B050}" type="datetimeFigureOut">
              <a:rPr lang="es-ES" smtClean="0"/>
              <a:t>28/06/2021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78D54-63DB-498A-8C13-8E6A220DB5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30572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175FA-A45D-4715-9BDC-808EA201B050}" type="datetimeFigureOut">
              <a:rPr lang="es-ES" smtClean="0"/>
              <a:t>28/06/2021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78D54-63DB-498A-8C13-8E6A220DB5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07610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175FA-A45D-4715-9BDC-808EA201B050}" type="datetimeFigureOut">
              <a:rPr lang="es-ES" smtClean="0"/>
              <a:t>28/06/2021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78D54-63DB-498A-8C13-8E6A220DB5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07540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175FA-A45D-4715-9BDC-808EA201B050}" type="datetimeFigureOut">
              <a:rPr lang="es-ES" smtClean="0"/>
              <a:t>28/06/2021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78D54-63DB-498A-8C13-8E6A220DB5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0267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175FA-A45D-4715-9BDC-808EA201B050}" type="datetimeFigureOut">
              <a:rPr lang="es-ES" smtClean="0"/>
              <a:t>28/06/2021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78D54-63DB-498A-8C13-8E6A220DB5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4830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175FA-A45D-4715-9BDC-808EA201B050}" type="datetimeFigureOut">
              <a:rPr lang="es-ES" smtClean="0"/>
              <a:t>28/06/2021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78D54-63DB-498A-8C13-8E6A220DB5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3483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175FA-A45D-4715-9BDC-808EA201B050}" type="datetimeFigureOut">
              <a:rPr lang="es-ES" smtClean="0"/>
              <a:t>28/06/2021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78D54-63DB-498A-8C13-8E6A220DB5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37315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6175FA-A45D-4715-9BDC-808EA201B050}" type="datetimeFigureOut">
              <a:rPr lang="es-ES" smtClean="0"/>
              <a:t>28/06/2021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B78D54-63DB-498A-8C13-8E6A220DB5CD}" type="slidenum">
              <a:rPr lang="es-ES" smtClean="0"/>
              <a:t>‹Nº›</a:t>
            </a:fld>
            <a:endParaRPr lang="es-ES"/>
          </a:p>
        </p:txBody>
      </p:sp>
      <p:sp>
        <p:nvSpPr>
          <p:cNvPr id="7" name="MSIPCMContentMarking" descr="{&quot;HashCode&quot;:-1523355919,&quot;Placement&quot;:&quot;Footer&quot;,&quot;Top&quot;:520.8117,&quot;Left&quot;:0.0,&quot;SlideWidth&quot;:960,&quot;SlideHeight&quot;:540}"/>
          <p:cNvSpPr txBox="1"/>
          <p:nvPr userDrawn="1"/>
        </p:nvSpPr>
        <p:spPr>
          <a:xfrm>
            <a:off x="0" y="6614309"/>
            <a:ext cx="1329913" cy="24369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s-ES" sz="900" smtClean="0">
                <a:solidFill>
                  <a:srgbClr val="CF022B"/>
                </a:solidFill>
                <a:latin typeface="Tahoma" panose="020B0604030504040204" pitchFamily="34" charset="0"/>
              </a:rPr>
              <a:t>C2 – Uso Restringido </a:t>
            </a:r>
            <a:endParaRPr lang="es-ES" sz="900">
              <a:solidFill>
                <a:srgbClr val="CF022B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6608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ángulo redondeado 37"/>
          <p:cNvSpPr/>
          <p:nvPr/>
        </p:nvSpPr>
        <p:spPr>
          <a:xfrm>
            <a:off x="886968" y="1058765"/>
            <a:ext cx="9537192" cy="1836450"/>
          </a:xfrm>
          <a:prstGeom prst="roundRect">
            <a:avLst>
              <a:gd name="adj" fmla="val 12684"/>
            </a:avLst>
          </a:prstGeom>
          <a:solidFill>
            <a:schemeClr val="bg1">
              <a:lumMod val="9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1425391"/>
              </p:ext>
            </p:extLst>
          </p:nvPr>
        </p:nvGraphicFramePr>
        <p:xfrm>
          <a:off x="1455928" y="3243410"/>
          <a:ext cx="81280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600">
                  <a:extLst>
                    <a:ext uri="{9D8B030D-6E8A-4147-A177-3AD203B41FA5}">
                      <a16:colId xmlns:a16="http://schemas.microsoft.com/office/drawing/2014/main" val="467142445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3362800511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3513030569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3854367319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3255866088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r>
                        <a:rPr lang="es-ES" dirty="0" smtClean="0"/>
                        <a:t>FRECUENCIA</a:t>
                      </a:r>
                      <a:endParaRPr lang="es-ES" dirty="0"/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IMPACTO</a:t>
                      </a:r>
                      <a:endParaRPr lang="es-ES" b="1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10296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Catastrófico</a:t>
                      </a:r>
                      <a:endParaRPr lang="es-ES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Crítico</a:t>
                      </a:r>
                      <a:endParaRPr lang="es-ES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Moderado</a:t>
                      </a:r>
                      <a:endParaRPr lang="es-ES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Menor</a:t>
                      </a:r>
                      <a:endParaRPr lang="es-ES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7994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Constante</a:t>
                      </a:r>
                      <a:endParaRPr lang="es-ES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37598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Frecuente</a:t>
                      </a:r>
                      <a:endParaRPr lang="es-ES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62204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Ocasional</a:t>
                      </a:r>
                      <a:endParaRPr lang="es-ES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91390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Infrecuente</a:t>
                      </a:r>
                      <a:endParaRPr lang="es-ES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90910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Excepcional</a:t>
                      </a:r>
                      <a:endParaRPr lang="es-ES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467267"/>
                  </a:ext>
                </a:extLst>
              </a:tr>
            </a:tbl>
          </a:graphicData>
        </a:graphic>
      </p:graphicFrame>
      <p:sp>
        <p:nvSpPr>
          <p:cNvPr id="5" name="Elipse 4"/>
          <p:cNvSpPr/>
          <p:nvPr/>
        </p:nvSpPr>
        <p:spPr>
          <a:xfrm>
            <a:off x="3776472" y="6044184"/>
            <a:ext cx="173736" cy="18288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Elipse 5"/>
          <p:cNvSpPr/>
          <p:nvPr/>
        </p:nvSpPr>
        <p:spPr>
          <a:xfrm>
            <a:off x="6248400" y="6044184"/>
            <a:ext cx="173736" cy="18288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Elipse 6"/>
          <p:cNvSpPr/>
          <p:nvPr/>
        </p:nvSpPr>
        <p:spPr>
          <a:xfrm>
            <a:off x="5012436" y="6044184"/>
            <a:ext cx="173736" cy="1828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Elipse 7"/>
          <p:cNvSpPr/>
          <p:nvPr/>
        </p:nvSpPr>
        <p:spPr>
          <a:xfrm>
            <a:off x="7484364" y="6044184"/>
            <a:ext cx="173736" cy="18288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CuadroTexto 8"/>
          <p:cNvSpPr txBox="1"/>
          <p:nvPr/>
        </p:nvSpPr>
        <p:spPr>
          <a:xfrm>
            <a:off x="3960876" y="5950958"/>
            <a:ext cx="876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Crítico</a:t>
            </a:r>
            <a:endParaRPr lang="es-E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5190744" y="5950958"/>
            <a:ext cx="876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Alto</a:t>
            </a:r>
            <a:endParaRPr lang="es-E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6426708" y="5950958"/>
            <a:ext cx="876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Medio</a:t>
            </a:r>
            <a:endParaRPr lang="es-E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7667244" y="5950958"/>
            <a:ext cx="876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Bajo</a:t>
            </a:r>
            <a:endParaRPr lang="es-E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Elipse 12"/>
          <p:cNvSpPr/>
          <p:nvPr/>
        </p:nvSpPr>
        <p:spPr>
          <a:xfrm>
            <a:off x="3782568" y="4084320"/>
            <a:ext cx="173736" cy="18288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Elipse 13"/>
          <p:cNvSpPr/>
          <p:nvPr/>
        </p:nvSpPr>
        <p:spPr>
          <a:xfrm>
            <a:off x="3782568" y="4449910"/>
            <a:ext cx="173736" cy="18288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Elipse 14"/>
          <p:cNvSpPr/>
          <p:nvPr/>
        </p:nvSpPr>
        <p:spPr>
          <a:xfrm>
            <a:off x="5529072" y="4084320"/>
            <a:ext cx="173736" cy="18288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Elipse 17"/>
          <p:cNvSpPr/>
          <p:nvPr/>
        </p:nvSpPr>
        <p:spPr>
          <a:xfrm>
            <a:off x="5529072" y="4452589"/>
            <a:ext cx="173736" cy="1828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Elipse 18"/>
          <p:cNvSpPr/>
          <p:nvPr/>
        </p:nvSpPr>
        <p:spPr>
          <a:xfrm>
            <a:off x="3782568" y="4818179"/>
            <a:ext cx="173736" cy="1828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Elipse 19"/>
          <p:cNvSpPr/>
          <p:nvPr/>
        </p:nvSpPr>
        <p:spPr>
          <a:xfrm>
            <a:off x="3785616" y="5186448"/>
            <a:ext cx="173736" cy="1828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Elipse 20"/>
          <p:cNvSpPr/>
          <p:nvPr/>
        </p:nvSpPr>
        <p:spPr>
          <a:xfrm>
            <a:off x="5529072" y="4818179"/>
            <a:ext cx="173736" cy="1828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Elipse 21"/>
          <p:cNvSpPr/>
          <p:nvPr/>
        </p:nvSpPr>
        <p:spPr>
          <a:xfrm>
            <a:off x="7053072" y="4084320"/>
            <a:ext cx="173736" cy="1828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Elipse 22"/>
          <p:cNvSpPr/>
          <p:nvPr/>
        </p:nvSpPr>
        <p:spPr>
          <a:xfrm>
            <a:off x="7053072" y="4452589"/>
            <a:ext cx="173736" cy="1828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Elipse 23"/>
          <p:cNvSpPr/>
          <p:nvPr/>
        </p:nvSpPr>
        <p:spPr>
          <a:xfrm>
            <a:off x="8736330" y="4084320"/>
            <a:ext cx="173736" cy="1828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Elipse 24"/>
          <p:cNvSpPr/>
          <p:nvPr/>
        </p:nvSpPr>
        <p:spPr>
          <a:xfrm>
            <a:off x="8736330" y="5565648"/>
            <a:ext cx="173736" cy="18288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Elipse 25"/>
          <p:cNvSpPr/>
          <p:nvPr/>
        </p:nvSpPr>
        <p:spPr>
          <a:xfrm>
            <a:off x="7053072" y="5565648"/>
            <a:ext cx="173736" cy="18288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Elipse 26"/>
          <p:cNvSpPr/>
          <p:nvPr/>
        </p:nvSpPr>
        <p:spPr>
          <a:xfrm>
            <a:off x="8736330" y="5186448"/>
            <a:ext cx="173736" cy="18288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Elipse 27"/>
          <p:cNvSpPr/>
          <p:nvPr/>
        </p:nvSpPr>
        <p:spPr>
          <a:xfrm>
            <a:off x="3782568" y="5565648"/>
            <a:ext cx="173736" cy="18288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Elipse 28"/>
          <p:cNvSpPr/>
          <p:nvPr/>
        </p:nvSpPr>
        <p:spPr>
          <a:xfrm>
            <a:off x="5529072" y="5189127"/>
            <a:ext cx="173736" cy="18288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Elipse 29"/>
          <p:cNvSpPr/>
          <p:nvPr/>
        </p:nvSpPr>
        <p:spPr>
          <a:xfrm>
            <a:off x="5529072" y="5560075"/>
            <a:ext cx="173736" cy="18288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Elipse 30"/>
          <p:cNvSpPr/>
          <p:nvPr/>
        </p:nvSpPr>
        <p:spPr>
          <a:xfrm>
            <a:off x="7053072" y="4838253"/>
            <a:ext cx="173736" cy="18288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Elipse 31"/>
          <p:cNvSpPr/>
          <p:nvPr/>
        </p:nvSpPr>
        <p:spPr>
          <a:xfrm>
            <a:off x="8736330" y="4838253"/>
            <a:ext cx="173736" cy="18288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Elipse 32"/>
          <p:cNvSpPr/>
          <p:nvPr/>
        </p:nvSpPr>
        <p:spPr>
          <a:xfrm>
            <a:off x="7053072" y="5186448"/>
            <a:ext cx="173736" cy="18288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Elipse 33"/>
          <p:cNvSpPr/>
          <p:nvPr/>
        </p:nvSpPr>
        <p:spPr>
          <a:xfrm>
            <a:off x="8736330" y="4449910"/>
            <a:ext cx="173736" cy="18288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5" name="CuadroTexto 34"/>
          <p:cNvSpPr txBox="1"/>
          <p:nvPr/>
        </p:nvSpPr>
        <p:spPr>
          <a:xfrm>
            <a:off x="4766056" y="6355907"/>
            <a:ext cx="3777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1" dirty="0" smtClean="0">
                <a:solidFill>
                  <a:schemeClr val="bg1">
                    <a:lumMod val="50000"/>
                  </a:schemeClr>
                </a:solidFill>
              </a:rPr>
              <a:t>Matriz de evaluación del riesgo</a:t>
            </a:r>
            <a:endParaRPr lang="es-ES" sz="16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6" name="CuadroTexto 35"/>
          <p:cNvSpPr txBox="1"/>
          <p:nvPr/>
        </p:nvSpPr>
        <p:spPr>
          <a:xfrm>
            <a:off x="201168" y="134990"/>
            <a:ext cx="11186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i="1" dirty="0" smtClean="0">
                <a:solidFill>
                  <a:schemeClr val="bg1">
                    <a:lumMod val="50000"/>
                  </a:schemeClr>
                </a:solidFill>
              </a:rPr>
              <a:t>Priorización de Test Cases basados en el Riesgo subyacente</a:t>
            </a:r>
            <a:endParaRPr lang="es-ES" sz="32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" name="CuadroTexto 36"/>
          <p:cNvSpPr txBox="1"/>
          <p:nvPr/>
        </p:nvSpPr>
        <p:spPr>
          <a:xfrm>
            <a:off x="1012190" y="1126495"/>
            <a:ext cx="92301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i="1" dirty="0" smtClean="0">
                <a:solidFill>
                  <a:schemeClr val="accent5">
                    <a:lumMod val="50000"/>
                  </a:schemeClr>
                </a:solidFill>
              </a:rPr>
              <a:t>Puesto que los recursos para realizar </a:t>
            </a:r>
            <a:r>
              <a:rPr lang="es-ES" sz="1600" i="1" dirty="0" err="1" smtClean="0">
                <a:solidFill>
                  <a:schemeClr val="accent5">
                    <a:lumMod val="50000"/>
                  </a:schemeClr>
                </a:solidFill>
              </a:rPr>
              <a:t>testing</a:t>
            </a:r>
            <a:r>
              <a:rPr lang="es-ES" sz="1600" i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s-ES" sz="1600" i="1" dirty="0" smtClean="0">
                <a:solidFill>
                  <a:schemeClr val="accent5">
                    <a:lumMod val="50000"/>
                  </a:schemeClr>
                </a:solidFill>
              </a:rPr>
              <a:t>son limitadas, es útil </a:t>
            </a:r>
            <a:r>
              <a:rPr lang="es-ES" sz="1600" b="1" i="1" dirty="0" smtClean="0">
                <a:solidFill>
                  <a:srgbClr val="00B0F0"/>
                </a:solidFill>
              </a:rPr>
              <a:t>priorizar las áreas funcionales </a:t>
            </a:r>
            <a:r>
              <a:rPr lang="es-ES" sz="1600" i="1" dirty="0" smtClean="0">
                <a:solidFill>
                  <a:schemeClr val="accent5">
                    <a:lumMod val="50000"/>
                  </a:schemeClr>
                </a:solidFill>
              </a:rPr>
              <a:t>a testear.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i="1" dirty="0">
                <a:solidFill>
                  <a:schemeClr val="accent5">
                    <a:lumMod val="50000"/>
                  </a:schemeClr>
                </a:solidFill>
              </a:rPr>
              <a:t>P</a:t>
            </a:r>
            <a:r>
              <a:rPr lang="es-ES" sz="1600" i="1" dirty="0" smtClean="0">
                <a:solidFill>
                  <a:schemeClr val="accent5">
                    <a:lumMod val="50000"/>
                  </a:schemeClr>
                </a:solidFill>
              </a:rPr>
              <a:t>ara establecer prioridades de áreas a cubrir con </a:t>
            </a:r>
            <a:r>
              <a:rPr lang="es-ES" sz="1600" i="1" dirty="0" err="1" smtClean="0">
                <a:solidFill>
                  <a:schemeClr val="accent5">
                    <a:lumMod val="50000"/>
                  </a:schemeClr>
                </a:solidFill>
              </a:rPr>
              <a:t>Testing</a:t>
            </a:r>
            <a:r>
              <a:rPr lang="es-ES" sz="1600" i="1" dirty="0" smtClean="0">
                <a:solidFill>
                  <a:schemeClr val="accent5">
                    <a:lumMod val="50000"/>
                  </a:schemeClr>
                </a:solidFill>
              </a:rPr>
              <a:t> Automático puede utilizarse una </a:t>
            </a:r>
            <a:r>
              <a:rPr lang="es-ES" sz="1600" b="1" i="1" dirty="0" smtClean="0">
                <a:solidFill>
                  <a:srgbClr val="00B0F0"/>
                </a:solidFill>
              </a:rPr>
              <a:t>Matriz de Riesgo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 smtClean="0">
                <a:solidFill>
                  <a:srgbClr val="002060"/>
                </a:solidFill>
              </a:rPr>
              <a:t>La </a:t>
            </a:r>
            <a:r>
              <a:rPr lang="es-ES" sz="1600" b="1" dirty="0" smtClean="0">
                <a:solidFill>
                  <a:srgbClr val="00B0F0"/>
                </a:solidFill>
              </a:rPr>
              <a:t>Frecuencia</a:t>
            </a:r>
            <a:r>
              <a:rPr lang="es-ES" sz="1600" dirty="0" smtClean="0">
                <a:solidFill>
                  <a:srgbClr val="002060"/>
                </a:solidFill>
              </a:rPr>
              <a:t> describe cuánto suele/puede encontrarse un defecto: depende de lo </a:t>
            </a:r>
            <a:r>
              <a:rPr lang="es-ES" sz="1600" b="1" dirty="0" smtClean="0">
                <a:solidFill>
                  <a:srgbClr val="00B0F0"/>
                </a:solidFill>
              </a:rPr>
              <a:t>visible</a:t>
            </a:r>
            <a:r>
              <a:rPr lang="es-ES" sz="1600" dirty="0" smtClean="0">
                <a:solidFill>
                  <a:srgbClr val="002060"/>
                </a:solidFill>
              </a:rPr>
              <a:t> y lo que </a:t>
            </a:r>
            <a:r>
              <a:rPr lang="es-ES" sz="1600" b="1" dirty="0" smtClean="0">
                <a:solidFill>
                  <a:srgbClr val="00B0F0"/>
                </a:solidFill>
              </a:rPr>
              <a:t>suele utilizarse la funcionalidad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 smtClean="0">
                <a:solidFill>
                  <a:srgbClr val="002060"/>
                </a:solidFill>
              </a:rPr>
              <a:t>El</a:t>
            </a:r>
            <a:r>
              <a:rPr lang="es-ES" sz="1600" dirty="0" smtClean="0">
                <a:solidFill>
                  <a:srgbClr val="00B0F0"/>
                </a:solidFill>
              </a:rPr>
              <a:t> </a:t>
            </a:r>
            <a:r>
              <a:rPr lang="es-ES" sz="1600" b="1" dirty="0" smtClean="0">
                <a:solidFill>
                  <a:srgbClr val="00B0F0"/>
                </a:solidFill>
              </a:rPr>
              <a:t>Impacto</a:t>
            </a:r>
            <a:r>
              <a:rPr lang="es-ES" sz="1600" dirty="0" smtClean="0">
                <a:solidFill>
                  <a:srgbClr val="00B0F0"/>
                </a:solidFill>
              </a:rPr>
              <a:t> </a:t>
            </a:r>
            <a:r>
              <a:rPr lang="es-ES" sz="1600" dirty="0" smtClean="0">
                <a:solidFill>
                  <a:srgbClr val="002060"/>
                </a:solidFill>
              </a:rPr>
              <a:t>describe el efecto que tiene el potencial defecto sobre el usuario</a:t>
            </a:r>
            <a:endParaRPr lang="es-ES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6748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97</Words>
  <Application>Microsoft Office PowerPoint</Application>
  <PresentationFormat>Panorámica</PresentationFormat>
  <Paragraphs>21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Tahoma</vt:lpstr>
      <vt:lpstr>Tema de Office</vt:lpstr>
      <vt:lpstr>Presentación de PowerPoint</vt:lpstr>
    </vt:vector>
  </TitlesOfParts>
  <Company>SopraSteria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ALMAGRO CABRERA David</dc:creator>
  <cp:lastModifiedBy>ALMAGRO CABRERA David</cp:lastModifiedBy>
  <cp:revision>4</cp:revision>
  <dcterms:created xsi:type="dcterms:W3CDTF">2021-06-28T14:45:29Z</dcterms:created>
  <dcterms:modified xsi:type="dcterms:W3CDTF">2021-06-28T15:14:57Z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d526602-58c8-494f-8a3d-4d906671215d_Enabled">
    <vt:lpwstr>true</vt:lpwstr>
  </property>
  <property fmtid="{D5CDD505-2E9C-101B-9397-08002B2CF9AE}" pid="3" name="MSIP_Label_fd526602-58c8-494f-8a3d-4d906671215d_SetDate">
    <vt:lpwstr>2021-06-28T15:13:57Z</vt:lpwstr>
  </property>
  <property fmtid="{D5CDD505-2E9C-101B-9397-08002B2CF9AE}" pid="4" name="MSIP_Label_fd526602-58c8-494f-8a3d-4d906671215d_Method">
    <vt:lpwstr>Standard</vt:lpwstr>
  </property>
  <property fmtid="{D5CDD505-2E9C-101B-9397-08002B2CF9AE}" pid="5" name="MSIP_Label_fd526602-58c8-494f-8a3d-4d906671215d_Name">
    <vt:lpwstr>ES Uso Restringido</vt:lpwstr>
  </property>
  <property fmtid="{D5CDD505-2E9C-101B-9397-08002B2CF9AE}" pid="6" name="MSIP_Label_fd526602-58c8-494f-8a3d-4d906671215d_SiteId">
    <vt:lpwstr>8b87af7d-8647-4dc7-8df4-5f69a2011bb5</vt:lpwstr>
  </property>
  <property fmtid="{D5CDD505-2E9C-101B-9397-08002B2CF9AE}" pid="7" name="MSIP_Label_fd526602-58c8-494f-8a3d-4d906671215d_ActionId">
    <vt:lpwstr>ab885dd4-72b1-441e-ac63-13f72ca271ac</vt:lpwstr>
  </property>
  <property fmtid="{D5CDD505-2E9C-101B-9397-08002B2CF9AE}" pid="8" name="MSIP_Label_fd526602-58c8-494f-8a3d-4d906671215d_ContentBits">
    <vt:lpwstr>3</vt:lpwstr>
  </property>
</Properties>
</file>