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5" r:id="rId1"/>
    <p:sldMasterId id="2147483673" r:id="rId2"/>
  </p:sldMasterIdLst>
  <p:notesMasterIdLst>
    <p:notesMasterId r:id="rId19"/>
  </p:notesMasterIdLst>
  <p:sldIdLst>
    <p:sldId id="363" r:id="rId3"/>
    <p:sldId id="416" r:id="rId4"/>
    <p:sldId id="457" r:id="rId5"/>
    <p:sldId id="440" r:id="rId6"/>
    <p:sldId id="460" r:id="rId7"/>
    <p:sldId id="461" r:id="rId8"/>
    <p:sldId id="465" r:id="rId9"/>
    <p:sldId id="454" r:id="rId10"/>
    <p:sldId id="462" r:id="rId11"/>
    <p:sldId id="455" r:id="rId12"/>
    <p:sldId id="456" r:id="rId13"/>
    <p:sldId id="458" r:id="rId14"/>
    <p:sldId id="463" r:id="rId15"/>
    <p:sldId id="464" r:id="rId16"/>
    <p:sldId id="400" r:id="rId17"/>
    <p:sldId id="453" r:id="rId18"/>
  </p:sldIdLst>
  <p:sldSz cx="9144000" cy="6858000" type="screen4x3"/>
  <p:notesSz cx="6858000" cy="9144000"/>
  <p:defaultTextStyle>
    <a:defPPr>
      <a:defRPr lang="es-E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938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Objects="1">
      <p:cViewPr varScale="1">
        <p:scale>
          <a:sx n="114" d="100"/>
          <a:sy n="114" d="100"/>
        </p:scale>
        <p:origin x="1506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AA92BC93-7732-4ABC-82E7-61557F8ED5AA}" type="datetimeFigureOut">
              <a:rPr lang="es-ES" altLang="es-ES"/>
              <a:pPr>
                <a:defRPr/>
              </a:pPr>
              <a:t>02/12/2020</a:t>
            </a:fld>
            <a:endParaRPr lang="es-ES" alt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ES" noProof="0"/>
              <a:t>Haga clic para modificar el estilo de texto del patrón</a:t>
            </a:r>
          </a:p>
          <a:p>
            <a:pPr lvl="1"/>
            <a:r>
              <a:rPr lang="es-ES_tradnl" altLang="es-ES" noProof="0"/>
              <a:t>Segundo nivel</a:t>
            </a:r>
          </a:p>
          <a:p>
            <a:pPr lvl="2"/>
            <a:r>
              <a:rPr lang="es-ES_tradnl" altLang="es-ES" noProof="0"/>
              <a:t>Tercer nivel</a:t>
            </a:r>
          </a:p>
          <a:p>
            <a:pPr lvl="3"/>
            <a:r>
              <a:rPr lang="es-ES_tradnl" altLang="es-ES" noProof="0"/>
              <a:t>Cuarto nivel</a:t>
            </a:r>
          </a:p>
          <a:p>
            <a:pPr lvl="4"/>
            <a:r>
              <a:rPr lang="es-ES_tradnl" altLang="es-ES" noProof="0"/>
              <a:t>Quinto nivel</a:t>
            </a:r>
            <a:endParaRPr lang="es-ES" altLang="es-ES" noProof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C124E9A4-DB67-4D2A-BED2-07E78F4E284D}" type="slidenum">
              <a:rPr lang="es-ES" altLang="es-ES"/>
              <a:pPr/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9710162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 userDrawn="1"/>
        </p:nvSpPr>
        <p:spPr bwMode="auto">
          <a:xfrm>
            <a:off x="4600575" y="6442075"/>
            <a:ext cx="4543425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lnSpc>
                <a:spcPts val="1600"/>
              </a:lnSpc>
              <a:defRPr/>
            </a:pPr>
            <a:r>
              <a:rPr lang="es-ES_tradnl" altLang="es-ES" sz="1600">
                <a:solidFill>
                  <a:srgbClr val="0070C0"/>
                </a:solidFill>
              </a:rPr>
              <a:t> </a:t>
            </a:r>
            <a:br>
              <a:rPr lang="es-ES_tradnl" altLang="es-ES" sz="1600">
                <a:solidFill>
                  <a:srgbClr val="0070C0"/>
                </a:solidFill>
              </a:rPr>
            </a:br>
            <a:r>
              <a:rPr lang="es-ES" altLang="es-ES" sz="1200">
                <a:solidFill>
                  <a:srgbClr val="093846"/>
                </a:solidFill>
              </a:rPr>
              <a:t>Av. Américo Vespucio, 13 2ª planta 41092 - Sevilla </a:t>
            </a:r>
            <a:endParaRPr lang="es-ES_tradnl" altLang="es-ES" sz="1200">
              <a:solidFill>
                <a:srgbClr val="093846"/>
              </a:solidFill>
            </a:endParaRPr>
          </a:p>
        </p:txBody>
      </p:sp>
      <p:sp>
        <p:nvSpPr>
          <p:cNvPr id="13" name="12 Título"/>
          <p:cNvSpPr>
            <a:spLocks noGrp="1"/>
          </p:cNvSpPr>
          <p:nvPr>
            <p:ph type="title"/>
          </p:nvPr>
        </p:nvSpPr>
        <p:spPr>
          <a:xfrm>
            <a:off x="611560" y="2708920"/>
            <a:ext cx="8229600" cy="1152000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69668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>
            <a:off x="4600575" y="6442075"/>
            <a:ext cx="4543425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lnSpc>
                <a:spcPts val="1600"/>
              </a:lnSpc>
              <a:defRPr/>
            </a:pPr>
            <a:r>
              <a:rPr lang="es-ES_tradnl" altLang="es-ES" sz="1600">
                <a:solidFill>
                  <a:srgbClr val="0070C0"/>
                </a:solidFill>
              </a:rPr>
              <a:t> </a:t>
            </a:r>
            <a:br>
              <a:rPr lang="es-ES_tradnl" altLang="es-ES" sz="1600">
                <a:solidFill>
                  <a:srgbClr val="0070C0"/>
                </a:solidFill>
              </a:rPr>
            </a:br>
            <a:r>
              <a:rPr lang="es-ES" altLang="es-ES" sz="1200">
                <a:solidFill>
                  <a:srgbClr val="093846"/>
                </a:solidFill>
              </a:rPr>
              <a:t>Av. Américo Vespucio, 13 2ª planta 41092 - Sevilla </a:t>
            </a:r>
            <a:endParaRPr lang="es-ES_tradnl" altLang="es-ES" sz="1200">
              <a:solidFill>
                <a:srgbClr val="093846"/>
              </a:solidFill>
            </a:endParaRPr>
          </a:p>
        </p:txBody>
      </p:sp>
      <p:sp>
        <p:nvSpPr>
          <p:cNvPr id="12" name="12 Título"/>
          <p:cNvSpPr>
            <a:spLocks noGrp="1"/>
          </p:cNvSpPr>
          <p:nvPr>
            <p:ph type="title"/>
          </p:nvPr>
        </p:nvSpPr>
        <p:spPr>
          <a:xfrm>
            <a:off x="611560" y="2708920"/>
            <a:ext cx="8229600" cy="1152000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ES" dirty="0"/>
          </a:p>
        </p:txBody>
      </p:sp>
      <p:sp>
        <p:nvSpPr>
          <p:cNvPr id="17" name="16 Marcador de texto"/>
          <p:cNvSpPr>
            <a:spLocks noGrp="1"/>
          </p:cNvSpPr>
          <p:nvPr>
            <p:ph type="body" sz="quarter" idx="10"/>
          </p:nvPr>
        </p:nvSpPr>
        <p:spPr>
          <a:xfrm>
            <a:off x="1331913" y="3860800"/>
            <a:ext cx="6553200" cy="1081088"/>
          </a:xfrm>
          <a:prstGeom prst="rect">
            <a:avLst/>
          </a:prstGeom>
        </p:spPr>
        <p:txBody>
          <a:bodyPr/>
          <a:lstStyle>
            <a:lvl1pPr algn="ctr">
              <a:buNone/>
              <a:defRPr sz="2400" b="1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s-ES"/>
              <a:t>Editar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686977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sz="quarter" idx="10"/>
          </p:nvPr>
        </p:nvSpPr>
        <p:spPr>
          <a:xfrm>
            <a:off x="1331640" y="1916832"/>
            <a:ext cx="6335713" cy="3313112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s-ES"/>
              <a:t>Editar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645561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8212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67544" y="836713"/>
            <a:ext cx="8064896" cy="864096"/>
          </a:xfrm>
          <a:prstGeom prst="rect">
            <a:avLst/>
          </a:prstGeom>
        </p:spPr>
        <p:txBody>
          <a:bodyPr/>
          <a:lstStyle>
            <a:lvl1pPr algn="l">
              <a:defRPr sz="2800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8" name="7 Marcador de texto"/>
          <p:cNvSpPr>
            <a:spLocks noGrp="1"/>
          </p:cNvSpPr>
          <p:nvPr>
            <p:ph type="body" sz="quarter" idx="10"/>
          </p:nvPr>
        </p:nvSpPr>
        <p:spPr>
          <a:xfrm>
            <a:off x="611560" y="1988840"/>
            <a:ext cx="6265862" cy="3816350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buFont typeface="Arial" pitchFamily="34" charset="0"/>
              <a:buChar char="•"/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buFont typeface="Courier New" pitchFamily="49" charset="0"/>
              <a:buChar char="o"/>
              <a:defRPr sz="1800">
                <a:solidFill>
                  <a:schemeClr val="tx2">
                    <a:lumMod val="75000"/>
                  </a:schemeClr>
                </a:solidFill>
              </a:defRPr>
            </a:lvl3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</p:txBody>
      </p:sp>
    </p:spTree>
    <p:extLst>
      <p:ext uri="{BB962C8B-B14F-4D97-AF65-F5344CB8AC3E}">
        <p14:creationId xmlns:p14="http://schemas.microsoft.com/office/powerpoint/2010/main" val="3284381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/>
          <p:cNvSpPr>
            <a:spLocks noGrp="1"/>
          </p:cNvSpPr>
          <p:nvPr>
            <p:ph type="ctrTitle"/>
          </p:nvPr>
        </p:nvSpPr>
        <p:spPr>
          <a:xfrm>
            <a:off x="467544" y="836713"/>
            <a:ext cx="8064896" cy="864096"/>
          </a:xfrm>
          <a:prstGeom prst="rect">
            <a:avLst/>
          </a:prstGeom>
        </p:spPr>
        <p:txBody>
          <a:bodyPr/>
          <a:lstStyle>
            <a:lvl1pPr algn="l">
              <a:defRPr sz="2800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9" name="7 Marcador de texto"/>
          <p:cNvSpPr>
            <a:spLocks noGrp="1"/>
          </p:cNvSpPr>
          <p:nvPr>
            <p:ph type="body" sz="quarter" idx="10"/>
          </p:nvPr>
        </p:nvSpPr>
        <p:spPr>
          <a:xfrm>
            <a:off x="611560" y="1988840"/>
            <a:ext cx="6265862" cy="3816350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buFont typeface="Arial" pitchFamily="34" charset="0"/>
              <a:buChar char="•"/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buFont typeface="Courier New" pitchFamily="49" charset="0"/>
              <a:buChar char="o"/>
              <a:defRPr sz="1800">
                <a:solidFill>
                  <a:schemeClr val="tx2">
                    <a:lumMod val="75000"/>
                  </a:schemeClr>
                </a:solidFill>
              </a:defRPr>
            </a:lvl3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11"/>
          </p:nvPr>
        </p:nvSpPr>
        <p:spPr>
          <a:xfrm>
            <a:off x="4427984" y="2924944"/>
            <a:ext cx="4465638" cy="2519362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89566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67544" y="836713"/>
            <a:ext cx="8064896" cy="864096"/>
          </a:xfrm>
          <a:prstGeom prst="rect">
            <a:avLst/>
          </a:prstGeom>
        </p:spPr>
        <p:txBody>
          <a:bodyPr/>
          <a:lstStyle>
            <a:lvl1pPr algn="l">
              <a:defRPr sz="2800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7" name="6 Marcador de contenido"/>
          <p:cNvSpPr>
            <a:spLocks noGrp="1"/>
          </p:cNvSpPr>
          <p:nvPr>
            <p:ph sz="quarter" idx="10"/>
          </p:nvPr>
        </p:nvSpPr>
        <p:spPr>
          <a:xfrm>
            <a:off x="900113" y="2276475"/>
            <a:ext cx="7632700" cy="3168650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84338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0620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4">
            <a:extLst>
              <a:ext uri="{FF2B5EF4-FFF2-40B4-BE49-F238E27FC236}">
                <a16:creationId xmlns:a16="http://schemas.microsoft.com/office/drawing/2014/main" id="{3BA0379A-D62E-4DBB-AA00-A36B488F2DD6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-1" y="0"/>
            <a:ext cx="9144003" cy="6858000"/>
          </a:xfrm>
          <a:prstGeom prst="rect">
            <a:avLst/>
          </a:prstGeom>
          <a:noFill/>
          <a:ln cap="flat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66" r:id="rId3"/>
    <p:sldLayoutId id="2147483767" r:id="rId4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anose="020B0600070205080204" pitchFamily="34" charset="-128"/>
          <a:cs typeface="ＭＳ Ｐゴシック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 userDrawn="1"/>
        </p:nvSpPr>
        <p:spPr>
          <a:xfrm>
            <a:off x="0" y="6807200"/>
            <a:ext cx="9144000" cy="50800"/>
          </a:xfrm>
          <a:prstGeom prst="rect">
            <a:avLst/>
          </a:prstGeom>
          <a:solidFill>
            <a:srgbClr val="0938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pic>
        <p:nvPicPr>
          <p:cNvPr id="6" name="Imagen 8">
            <a:extLst>
              <a:ext uri="{FF2B5EF4-FFF2-40B4-BE49-F238E27FC236}">
                <a16:creationId xmlns:a16="http://schemas.microsoft.com/office/drawing/2014/main" id="{CB76DF0B-AF76-47E5-856F-5D9994A01A50}"/>
              </a:ext>
            </a:extLst>
          </p:cNvPr>
          <p:cNvPicPr/>
          <p:nvPr userDrawn="1"/>
        </p:nvPicPr>
        <p:blipFill>
          <a:blip r:embed="rId6"/>
          <a:stretch/>
        </p:blipFill>
        <p:spPr>
          <a:xfrm>
            <a:off x="0" y="12600"/>
            <a:ext cx="3399120" cy="579600"/>
          </a:xfrm>
          <a:prstGeom prst="rect">
            <a:avLst/>
          </a:prstGeom>
          <a:ln>
            <a:noFill/>
          </a:ln>
        </p:spPr>
      </p:pic>
      <p:pic>
        <p:nvPicPr>
          <p:cNvPr id="7" name="3 Imagen">
            <a:extLst>
              <a:ext uri="{FF2B5EF4-FFF2-40B4-BE49-F238E27FC236}">
                <a16:creationId xmlns:a16="http://schemas.microsoft.com/office/drawing/2014/main" id="{4D46C542-6BBB-472E-B5C6-6D84977B7BA6}"/>
              </a:ext>
            </a:extLst>
          </p:cNvPr>
          <p:cNvPicPr/>
          <p:nvPr userDrawn="1"/>
        </p:nvPicPr>
        <p:blipFill>
          <a:blip r:embed="rId7"/>
          <a:stretch/>
        </p:blipFill>
        <p:spPr>
          <a:xfrm>
            <a:off x="0" y="360"/>
            <a:ext cx="9142560" cy="620280"/>
          </a:xfrm>
          <a:prstGeom prst="rect">
            <a:avLst/>
          </a:prstGeom>
          <a:ln>
            <a:noFill/>
          </a:ln>
        </p:spPr>
      </p:pic>
      <p:pic>
        <p:nvPicPr>
          <p:cNvPr id="9" name="Imagen 10">
            <a:extLst>
              <a:ext uri="{FF2B5EF4-FFF2-40B4-BE49-F238E27FC236}">
                <a16:creationId xmlns:a16="http://schemas.microsoft.com/office/drawing/2014/main" id="{A2A0B108-EF25-4B63-B1FE-3B05336E4B58}"/>
              </a:ext>
            </a:extLst>
          </p:cNvPr>
          <p:cNvPicPr/>
          <p:nvPr userDrawn="1"/>
        </p:nvPicPr>
        <p:blipFill>
          <a:blip r:embed="rId6"/>
          <a:stretch/>
        </p:blipFill>
        <p:spPr>
          <a:xfrm>
            <a:off x="0" y="7200"/>
            <a:ext cx="3399120" cy="579600"/>
          </a:xfrm>
          <a:prstGeom prst="rect">
            <a:avLst/>
          </a:prstGeom>
          <a:ln>
            <a:noFill/>
          </a:ln>
        </p:spPr>
      </p:pic>
      <p:pic>
        <p:nvPicPr>
          <p:cNvPr id="10" name="Imagen 11">
            <a:extLst>
              <a:ext uri="{FF2B5EF4-FFF2-40B4-BE49-F238E27FC236}">
                <a16:creationId xmlns:a16="http://schemas.microsoft.com/office/drawing/2014/main" id="{6C69DB4B-2B8F-4CE3-B0FD-44E0696C9D48}"/>
              </a:ext>
            </a:extLst>
          </p:cNvPr>
          <p:cNvPicPr/>
          <p:nvPr userDrawn="1"/>
        </p:nvPicPr>
        <p:blipFill>
          <a:blip r:embed="rId8"/>
          <a:stretch/>
        </p:blipFill>
        <p:spPr>
          <a:xfrm>
            <a:off x="58680" y="-76680"/>
            <a:ext cx="3071880" cy="719640"/>
          </a:xfrm>
          <a:prstGeom prst="rect">
            <a:avLst/>
          </a:prstGeom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anose="020B0600070205080204" pitchFamily="34" charset="-128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5"/>
          <p:cNvSpPr>
            <a:spLocks noChangeArrowheads="1"/>
          </p:cNvSpPr>
          <p:nvPr/>
        </p:nvSpPr>
        <p:spPr bwMode="auto">
          <a:xfrm>
            <a:off x="4600575" y="6442075"/>
            <a:ext cx="4543425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r" eaLnBrk="1" hangingPunct="1">
              <a:lnSpc>
                <a:spcPts val="1600"/>
              </a:lnSpc>
            </a:pPr>
            <a:r>
              <a:rPr lang="es-ES_tradnl" altLang="es-ES" sz="1600" dirty="0">
                <a:solidFill>
                  <a:srgbClr val="0070C0"/>
                </a:solidFill>
              </a:rPr>
              <a:t> </a:t>
            </a:r>
            <a:br>
              <a:rPr lang="es-ES_tradnl" altLang="es-ES" sz="1600" dirty="0">
                <a:solidFill>
                  <a:srgbClr val="0070C0"/>
                </a:solidFill>
              </a:rPr>
            </a:br>
            <a:r>
              <a:rPr lang="es-ES" altLang="es-ES" sz="1200" dirty="0">
                <a:solidFill>
                  <a:srgbClr val="093846"/>
                </a:solidFill>
              </a:rPr>
              <a:t>Av. Américo Vespucio, 13 2ª planta 41092 - Sevilla </a:t>
            </a:r>
            <a:endParaRPr lang="es-ES_tradnl" altLang="es-ES" sz="1200" dirty="0">
              <a:solidFill>
                <a:srgbClr val="093846"/>
              </a:solidFill>
            </a:endParaRPr>
          </a:p>
        </p:txBody>
      </p:sp>
      <p:sp>
        <p:nvSpPr>
          <p:cNvPr id="6147" name="7 Título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 eaLnBrk="1" hangingPunct="1"/>
            <a:r>
              <a:rPr lang="es-ES_tradnl" dirty="0"/>
              <a:t>Control de Acceso</a:t>
            </a:r>
            <a:br>
              <a:rPr lang="es-ES_tradnl" dirty="0"/>
            </a:br>
            <a:r>
              <a:rPr lang="es-ES_tradnl" sz="2400" dirty="0"/>
              <a:t>Integración de soluciones de terceros</a:t>
            </a:r>
            <a:endParaRPr lang="es-ES" altLang="es-ES" sz="2400" dirty="0"/>
          </a:p>
        </p:txBody>
      </p:sp>
    </p:spTree>
    <p:extLst>
      <p:ext uri="{BB962C8B-B14F-4D97-AF65-F5344CB8AC3E}">
        <p14:creationId xmlns:p14="http://schemas.microsoft.com/office/powerpoint/2010/main" val="4588218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3 Título"/>
          <p:cNvSpPr>
            <a:spLocks noGrp="1"/>
          </p:cNvSpPr>
          <p:nvPr>
            <p:ph type="ctrTitle"/>
          </p:nvPr>
        </p:nvSpPr>
        <p:spPr>
          <a:xfrm>
            <a:off x="468313" y="836613"/>
            <a:ext cx="8064500" cy="5762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dirty="0">
                <a:ea typeface="+mj-ea"/>
                <a:cs typeface="+mj-cs"/>
              </a:rPr>
              <a:t>Flujo 1. Acceso a zona de hospitalización</a:t>
            </a:r>
            <a:r>
              <a:rPr lang="es-ES" dirty="0"/>
              <a:t> con tornos.</a:t>
            </a:r>
            <a:endParaRPr lang="es-ES" dirty="0">
              <a:ea typeface="+mj-ea"/>
              <a:cs typeface="+mj-cs"/>
            </a:endParaRPr>
          </a:p>
        </p:txBody>
      </p:sp>
      <p:sp>
        <p:nvSpPr>
          <p:cNvPr id="4" name="7 Título"/>
          <p:cNvSpPr txBox="1">
            <a:spLocks/>
          </p:cNvSpPr>
          <p:nvPr/>
        </p:nvSpPr>
        <p:spPr bwMode="auto">
          <a:xfrm>
            <a:off x="755576" y="0"/>
            <a:ext cx="8229600" cy="62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 baseline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MS PGothic" panose="020B0600070205080204" pitchFamily="34" charset="-128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r" defTabSz="914400" eaLnBrk="1" hangingPunct="1"/>
            <a:r>
              <a:rPr lang="es-ES_tradnl" dirty="0">
                <a:solidFill>
                  <a:schemeClr val="bg1"/>
                </a:solidFill>
              </a:rPr>
              <a:t>Flujos de pacientes</a:t>
            </a:r>
            <a:endParaRPr lang="es-ES" altLang="es-ES" sz="2400" dirty="0">
              <a:solidFill>
                <a:schemeClr val="bg1"/>
              </a:solidFill>
            </a:endParaRPr>
          </a:p>
        </p:txBody>
      </p:sp>
      <p:sp>
        <p:nvSpPr>
          <p:cNvPr id="5" name="4 Marcador de texto">
            <a:extLst>
              <a:ext uri="{FF2B5EF4-FFF2-40B4-BE49-F238E27FC236}">
                <a16:creationId xmlns:a16="http://schemas.microsoft.com/office/drawing/2014/main" id="{824656B2-42B7-49F0-B928-A7E75265443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 bwMode="auto">
          <a:xfrm>
            <a:off x="611188" y="1412875"/>
            <a:ext cx="7921625" cy="48244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ES" sz="1800" dirty="0"/>
              <a:t>Paso 3. El acompañante desea pasar a la zona de planta (zona de acceso controlado).</a:t>
            </a:r>
          </a:p>
          <a:p>
            <a:pPr lvl="1"/>
            <a:r>
              <a:rPr lang="es-ES" sz="1400" dirty="0"/>
              <a:t>El acompañante se acercará al torno de control de acceso y acercará el código de barras impreso en el pase.</a:t>
            </a:r>
          </a:p>
          <a:p>
            <a:pPr lvl="1"/>
            <a:r>
              <a:rPr lang="es-ES" sz="1400" dirty="0"/>
              <a:t>El torno de control de acceso consultará a </a:t>
            </a:r>
            <a:r>
              <a:rPr lang="es-ES" sz="1400" dirty="0" err="1"/>
              <a:t>TurnoSAS</a:t>
            </a:r>
            <a:r>
              <a:rPr lang="es-ES" sz="1400" dirty="0"/>
              <a:t> si dicho acompañante puede pasar de ese punto.</a:t>
            </a:r>
          </a:p>
          <a:p>
            <a:pPr lvl="2"/>
            <a:r>
              <a:rPr lang="es-ES" sz="1200" dirty="0">
                <a:solidFill>
                  <a:schemeClr val="tx2">
                    <a:lumMod val="75000"/>
                  </a:schemeClr>
                </a:solidFill>
              </a:rPr>
              <a:t>Si puede pasar &gt; informará de ello visual y auditivamente.</a:t>
            </a:r>
          </a:p>
          <a:p>
            <a:pPr lvl="2"/>
            <a:r>
              <a:rPr lang="es-ES" sz="1200" dirty="0">
                <a:solidFill>
                  <a:schemeClr val="tx2">
                    <a:lumMod val="75000"/>
                  </a:schemeClr>
                </a:solidFill>
              </a:rPr>
              <a:t>Si no puede pasar &gt; informará de ello visual y auditivamente.</a:t>
            </a:r>
          </a:p>
          <a:p>
            <a:r>
              <a:rPr lang="es-ES" sz="1800" dirty="0"/>
              <a:t>Paso 4. Otra persona quiere pasar a la zona de control con el mismo ticket de acompañante.</a:t>
            </a:r>
          </a:p>
          <a:p>
            <a:pPr lvl="1"/>
            <a:r>
              <a:rPr lang="es-ES" sz="1400" dirty="0"/>
              <a:t>Si la anterior persona ha salido de la zona de acceso controlado, esta nueva visita podrá pasar.</a:t>
            </a:r>
          </a:p>
          <a:p>
            <a:pPr lvl="1"/>
            <a:r>
              <a:rPr lang="es-ES" sz="1400" dirty="0"/>
              <a:t>Si la anterior persona no ha salido aún de la zona de acceso controlado, esta nueva visita…</a:t>
            </a:r>
          </a:p>
          <a:p>
            <a:pPr lvl="2"/>
            <a:r>
              <a:rPr lang="es-ES" sz="1200" dirty="0">
                <a:solidFill>
                  <a:schemeClr val="tx2">
                    <a:lumMod val="75000"/>
                  </a:schemeClr>
                </a:solidFill>
              </a:rPr>
              <a:t>NO podrá pasar si el modo de control de acceso configurado es “Control de acceso cuantificado”.</a:t>
            </a:r>
          </a:p>
          <a:p>
            <a:pPr lvl="2"/>
            <a:r>
              <a:rPr lang="es-ES" sz="1200" dirty="0">
                <a:solidFill>
                  <a:schemeClr val="tx2">
                    <a:lumMod val="75000"/>
                  </a:schemeClr>
                </a:solidFill>
              </a:rPr>
              <a:t>Si podrá pasar si el modo de control de acceso configurado es “Control de acceso básico”. Este modo se utiliza para aquellas zonas donde se desea controlar quien puede entrar y quien no, pero no el nº de personas simultáneas.</a:t>
            </a:r>
            <a:endParaRPr lang="es-ES_tradnl" altLang="es-ES" sz="1200" dirty="0">
              <a:solidFill>
                <a:srgbClr val="1737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17767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3 Título"/>
          <p:cNvSpPr>
            <a:spLocks noGrp="1"/>
          </p:cNvSpPr>
          <p:nvPr>
            <p:ph type="ctrTitle"/>
          </p:nvPr>
        </p:nvSpPr>
        <p:spPr>
          <a:xfrm>
            <a:off x="468313" y="836613"/>
            <a:ext cx="8064500" cy="5762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dirty="0">
                <a:ea typeface="+mj-ea"/>
                <a:cs typeface="+mj-cs"/>
              </a:rPr>
              <a:t>Flujo 1. Acceso a zona de hospitalización con tornos.</a:t>
            </a:r>
          </a:p>
        </p:txBody>
      </p:sp>
      <p:sp>
        <p:nvSpPr>
          <p:cNvPr id="4" name="7 Título"/>
          <p:cNvSpPr txBox="1">
            <a:spLocks/>
          </p:cNvSpPr>
          <p:nvPr/>
        </p:nvSpPr>
        <p:spPr bwMode="auto">
          <a:xfrm>
            <a:off x="755576" y="0"/>
            <a:ext cx="8229600" cy="62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 baseline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MS PGothic" panose="020B0600070205080204" pitchFamily="34" charset="-128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r" defTabSz="914400" eaLnBrk="1" hangingPunct="1"/>
            <a:r>
              <a:rPr lang="es-ES_tradnl" dirty="0">
                <a:solidFill>
                  <a:schemeClr val="bg1"/>
                </a:solidFill>
              </a:rPr>
              <a:t>Flujos de pacientes</a:t>
            </a:r>
            <a:endParaRPr lang="es-ES" altLang="es-ES" sz="2400" dirty="0">
              <a:solidFill>
                <a:schemeClr val="bg1"/>
              </a:solidFill>
            </a:endParaRPr>
          </a:p>
        </p:txBody>
      </p:sp>
      <p:sp>
        <p:nvSpPr>
          <p:cNvPr id="5" name="4 Marcador de texto">
            <a:extLst>
              <a:ext uri="{FF2B5EF4-FFF2-40B4-BE49-F238E27FC236}">
                <a16:creationId xmlns:a16="http://schemas.microsoft.com/office/drawing/2014/main" id="{824656B2-42B7-49F0-B928-A7E75265443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 bwMode="auto">
          <a:xfrm>
            <a:off x="611188" y="1412875"/>
            <a:ext cx="7921625" cy="93580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ES" sz="1800" dirty="0"/>
              <a:t>Paso 5. El acompañante abandona la zona de control de acceso.</a:t>
            </a:r>
          </a:p>
          <a:p>
            <a:pPr lvl="1"/>
            <a:r>
              <a:rPr lang="es-ES" sz="1400" dirty="0"/>
              <a:t>Deberá registrar la salida en el torno de control de acceso para que otro acompañante del paciente pueda utilizar el ticket para entrar con posterioridad.</a:t>
            </a:r>
          </a:p>
          <a:p>
            <a:r>
              <a:rPr lang="es-ES" sz="1800" dirty="0"/>
              <a:t>Paso 6. He perdido el ticket.</a:t>
            </a:r>
          </a:p>
          <a:p>
            <a:pPr lvl="1"/>
            <a:r>
              <a:rPr lang="es-ES" sz="1400" dirty="0"/>
              <a:t>Será posible volver a reimprimir el ticket tantas veces sea necesario en los quioscos o en los puestos de admisión.</a:t>
            </a:r>
          </a:p>
          <a:p>
            <a:r>
              <a:rPr lang="es-ES" sz="1800" dirty="0"/>
              <a:t>Paso 7. El acompañante vuelve a querer entrar en la zona de control de acceso.</a:t>
            </a:r>
          </a:p>
          <a:p>
            <a:pPr lvl="1"/>
            <a:r>
              <a:rPr lang="es-ES" sz="1400" dirty="0"/>
              <a:t>Como el anterior acompañante salió en el paso 5, puede volver a entrar con la copia del pase.</a:t>
            </a:r>
          </a:p>
          <a:p>
            <a:r>
              <a:rPr lang="es-ES" altLang="es-ES" sz="1800" dirty="0">
                <a:solidFill>
                  <a:srgbClr val="17375E"/>
                </a:solidFill>
              </a:rPr>
              <a:t>Paso 8. Admisión da el alta al paciente.</a:t>
            </a:r>
          </a:p>
          <a:p>
            <a:pPr marL="800100" lvl="1" indent="-342900"/>
            <a:r>
              <a:rPr lang="es-ES" sz="1400" dirty="0"/>
              <a:t>Se registra el alta en Diraya Admisión Única.</a:t>
            </a:r>
          </a:p>
          <a:p>
            <a:pPr marL="800100" lvl="1" indent="-342900"/>
            <a:r>
              <a:rPr lang="es-ES" sz="1400" dirty="0"/>
              <a:t>Diraya envía un mensaje a </a:t>
            </a:r>
            <a:r>
              <a:rPr lang="es-ES" sz="1400" dirty="0" err="1"/>
              <a:t>TurnoSAS</a:t>
            </a:r>
            <a:r>
              <a:rPr lang="es-ES" sz="1400" dirty="0"/>
              <a:t> informando del alta.</a:t>
            </a:r>
          </a:p>
          <a:p>
            <a:pPr marL="800100" lvl="1" indent="-342900"/>
            <a:r>
              <a:rPr lang="es-ES" sz="1400" dirty="0" err="1"/>
              <a:t>TurnoSAS</a:t>
            </a:r>
            <a:r>
              <a:rPr lang="es-ES" sz="1400" dirty="0"/>
              <a:t> marca el alta al paciente registrando, que ha de estar fuera de la zona de acceso controlado.</a:t>
            </a:r>
            <a:endParaRPr lang="es-ES_tradnl" sz="1400" dirty="0">
              <a:solidFill>
                <a:srgbClr val="17375E"/>
              </a:solidFill>
            </a:endParaRPr>
          </a:p>
          <a:p>
            <a:pPr marL="400050"/>
            <a:r>
              <a:rPr lang="es-ES_tradnl" sz="1800" dirty="0">
                <a:solidFill>
                  <a:srgbClr val="17375E"/>
                </a:solidFill>
              </a:rPr>
              <a:t>Paso 8. Acompañante intenta volver a entrar en la zona de control de acceso.</a:t>
            </a:r>
          </a:p>
          <a:p>
            <a:pPr marL="800100" lvl="1" indent="-342900"/>
            <a:r>
              <a:rPr lang="es-ES_tradnl" sz="1400" dirty="0">
                <a:solidFill>
                  <a:srgbClr val="17375E"/>
                </a:solidFill>
              </a:rPr>
              <a:t>Pasará el pase por el torno de control de acceso.</a:t>
            </a:r>
          </a:p>
          <a:p>
            <a:pPr marL="800100" lvl="1" indent="-342900"/>
            <a:r>
              <a:rPr lang="es-ES_tradnl" sz="1400" dirty="0">
                <a:solidFill>
                  <a:srgbClr val="17375E"/>
                </a:solidFill>
              </a:rPr>
              <a:t>El torno consultará a </a:t>
            </a:r>
            <a:r>
              <a:rPr lang="es-ES_tradnl" sz="1400" dirty="0" err="1">
                <a:solidFill>
                  <a:srgbClr val="17375E"/>
                </a:solidFill>
              </a:rPr>
              <a:t>TurnoSAS</a:t>
            </a:r>
            <a:r>
              <a:rPr lang="es-ES_tradnl" sz="1400" dirty="0">
                <a:solidFill>
                  <a:srgbClr val="17375E"/>
                </a:solidFill>
              </a:rPr>
              <a:t> y este le indicará que no puede pasar para que no permita el acceso.</a:t>
            </a:r>
          </a:p>
          <a:p>
            <a:pPr marL="457200" lvl="1" indent="0">
              <a:buNone/>
            </a:pPr>
            <a:endParaRPr lang="es-ES" sz="1400" dirty="0"/>
          </a:p>
        </p:txBody>
      </p:sp>
    </p:spTree>
    <p:extLst>
      <p:ext uri="{BB962C8B-B14F-4D97-AF65-F5344CB8AC3E}">
        <p14:creationId xmlns:p14="http://schemas.microsoft.com/office/powerpoint/2010/main" val="17486587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3 Título"/>
          <p:cNvSpPr>
            <a:spLocks noGrp="1"/>
          </p:cNvSpPr>
          <p:nvPr>
            <p:ph type="ctrTitle"/>
          </p:nvPr>
        </p:nvSpPr>
        <p:spPr>
          <a:xfrm>
            <a:off x="468313" y="836613"/>
            <a:ext cx="8064500" cy="5762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dirty="0">
                <a:ea typeface="+mj-ea"/>
                <a:cs typeface="+mj-cs"/>
              </a:rPr>
              <a:t>Configuración de Controles de acceso</a:t>
            </a:r>
          </a:p>
        </p:txBody>
      </p:sp>
      <p:sp>
        <p:nvSpPr>
          <p:cNvPr id="4" name="7 Título"/>
          <p:cNvSpPr txBox="1">
            <a:spLocks/>
          </p:cNvSpPr>
          <p:nvPr/>
        </p:nvSpPr>
        <p:spPr bwMode="auto">
          <a:xfrm>
            <a:off x="755576" y="0"/>
            <a:ext cx="8229600" cy="62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 baseline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MS PGothic" panose="020B0600070205080204" pitchFamily="34" charset="-128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r" defTabSz="914400" eaLnBrk="1" hangingPunct="1"/>
            <a:r>
              <a:rPr lang="es-ES_tradnl" dirty="0">
                <a:solidFill>
                  <a:schemeClr val="bg1"/>
                </a:solidFill>
              </a:rPr>
              <a:t>Conceptos</a:t>
            </a:r>
            <a:endParaRPr lang="es-ES" altLang="es-ES" sz="2400" dirty="0">
              <a:solidFill>
                <a:schemeClr val="bg1"/>
              </a:solidFill>
            </a:endParaRPr>
          </a:p>
        </p:txBody>
      </p:sp>
      <p:sp>
        <p:nvSpPr>
          <p:cNvPr id="5" name="4 Marcador de texto">
            <a:extLst>
              <a:ext uri="{FF2B5EF4-FFF2-40B4-BE49-F238E27FC236}">
                <a16:creationId xmlns:a16="http://schemas.microsoft.com/office/drawing/2014/main" id="{824656B2-42B7-49F0-B928-A7E75265443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 bwMode="auto">
          <a:xfrm>
            <a:off x="611188" y="1412875"/>
            <a:ext cx="7921625" cy="93580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ES" sz="2000" dirty="0"/>
              <a:t>Zonas de acceso controlado configurables</a:t>
            </a:r>
          </a:p>
          <a:p>
            <a:pPr lvl="1"/>
            <a:r>
              <a:rPr lang="es-ES" sz="1800" dirty="0"/>
              <a:t>Actualmente se podrán configurar zonas de acceso controlado para los pacientes que asisten al centro con la siguiente casuística: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B8AEC3CC-889B-4D1F-AD4C-17DFE8706C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595" y="2420888"/>
            <a:ext cx="8135888" cy="4318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0361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3 Título"/>
          <p:cNvSpPr>
            <a:spLocks noGrp="1"/>
          </p:cNvSpPr>
          <p:nvPr>
            <p:ph type="ctrTitle"/>
          </p:nvPr>
        </p:nvSpPr>
        <p:spPr>
          <a:xfrm>
            <a:off x="468313" y="836613"/>
            <a:ext cx="8064500" cy="5762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dirty="0"/>
              <a:t>Flujo 2. Acceso a zona de hospitalización con quioscos.</a:t>
            </a:r>
            <a:endParaRPr lang="es-ES" dirty="0">
              <a:ea typeface="+mj-ea"/>
              <a:cs typeface="+mj-cs"/>
            </a:endParaRPr>
          </a:p>
        </p:txBody>
      </p:sp>
      <p:sp>
        <p:nvSpPr>
          <p:cNvPr id="4" name="7 Título"/>
          <p:cNvSpPr txBox="1">
            <a:spLocks/>
          </p:cNvSpPr>
          <p:nvPr/>
        </p:nvSpPr>
        <p:spPr bwMode="auto">
          <a:xfrm>
            <a:off x="755576" y="0"/>
            <a:ext cx="8229600" cy="62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 baseline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MS PGothic" panose="020B0600070205080204" pitchFamily="34" charset="-128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r" defTabSz="914400" eaLnBrk="1" hangingPunct="1"/>
            <a:r>
              <a:rPr lang="es-ES_tradnl" dirty="0">
                <a:solidFill>
                  <a:schemeClr val="bg1"/>
                </a:solidFill>
              </a:rPr>
              <a:t>Conceptos</a:t>
            </a:r>
            <a:endParaRPr lang="es-ES" altLang="es-ES" sz="2400" dirty="0">
              <a:solidFill>
                <a:schemeClr val="bg1"/>
              </a:solidFill>
            </a:endParaRPr>
          </a:p>
        </p:txBody>
      </p:sp>
      <p:sp>
        <p:nvSpPr>
          <p:cNvPr id="5" name="4 Marcador de texto">
            <a:extLst>
              <a:ext uri="{FF2B5EF4-FFF2-40B4-BE49-F238E27FC236}">
                <a16:creationId xmlns:a16="http://schemas.microsoft.com/office/drawing/2014/main" id="{824656B2-42B7-49F0-B928-A7E75265443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 bwMode="auto">
          <a:xfrm>
            <a:off x="611188" y="1412875"/>
            <a:ext cx="7921625" cy="93580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ES" sz="1800" dirty="0"/>
              <a:t>Ídem al anterior, exceptuando el mecanismo de control de acceso implementado.</a:t>
            </a:r>
          </a:p>
          <a:p>
            <a:r>
              <a:rPr lang="es-ES" sz="1800" dirty="0"/>
              <a:t>No dispone de barrera física.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723A9695-9A18-44F2-A66B-FE449E81DB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2856" y="2759753"/>
            <a:ext cx="4878288" cy="341524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9908970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3 Título"/>
          <p:cNvSpPr>
            <a:spLocks noGrp="1"/>
          </p:cNvSpPr>
          <p:nvPr>
            <p:ph type="ctrTitle"/>
          </p:nvPr>
        </p:nvSpPr>
        <p:spPr>
          <a:xfrm>
            <a:off x="468313" y="836613"/>
            <a:ext cx="8064500" cy="5762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dirty="0">
                <a:ea typeface="+mj-ea"/>
                <a:cs typeface="+mj-cs"/>
              </a:rPr>
              <a:t>Interfaz de Control de acceso mediante quiosco.</a:t>
            </a:r>
          </a:p>
        </p:txBody>
      </p:sp>
      <p:sp>
        <p:nvSpPr>
          <p:cNvPr id="4" name="7 Título"/>
          <p:cNvSpPr txBox="1">
            <a:spLocks/>
          </p:cNvSpPr>
          <p:nvPr/>
        </p:nvSpPr>
        <p:spPr bwMode="auto">
          <a:xfrm>
            <a:off x="755576" y="0"/>
            <a:ext cx="8229600" cy="62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 baseline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MS PGothic" panose="020B0600070205080204" pitchFamily="34" charset="-128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r" defTabSz="914400" eaLnBrk="1" hangingPunct="1"/>
            <a:r>
              <a:rPr lang="es-ES_tradnl" dirty="0">
                <a:solidFill>
                  <a:schemeClr val="bg1"/>
                </a:solidFill>
              </a:rPr>
              <a:t>Conceptos</a:t>
            </a:r>
            <a:endParaRPr lang="es-ES" altLang="es-ES" sz="2400" dirty="0">
              <a:solidFill>
                <a:schemeClr val="bg1"/>
              </a:solidFill>
            </a:endParaRPr>
          </a:p>
        </p:txBody>
      </p:sp>
      <p:sp>
        <p:nvSpPr>
          <p:cNvPr id="5" name="4 Marcador de texto">
            <a:extLst>
              <a:ext uri="{FF2B5EF4-FFF2-40B4-BE49-F238E27FC236}">
                <a16:creationId xmlns:a16="http://schemas.microsoft.com/office/drawing/2014/main" id="{824656B2-42B7-49F0-B928-A7E75265443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 bwMode="auto">
          <a:xfrm>
            <a:off x="611188" y="1412875"/>
            <a:ext cx="7921625" cy="93580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ES" sz="1800" dirty="0"/>
              <a:t>Pulsar PLAY</a:t>
            </a:r>
          </a:p>
        </p:txBody>
      </p:sp>
      <p:pic>
        <p:nvPicPr>
          <p:cNvPr id="2" name="2020-12-02_18-39-54">
            <a:hlinkClick r:id="" action="ppaction://media"/>
            <a:extLst>
              <a:ext uri="{FF2B5EF4-FFF2-40B4-BE49-F238E27FC236}">
                <a16:creationId xmlns:a16="http://schemas.microsoft.com/office/drawing/2014/main" id="{F924A15B-5EBA-4B89-B8B0-B2E5ADD3D8A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602949" y="1433138"/>
            <a:ext cx="6080411" cy="4873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978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23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3 Título"/>
          <p:cNvSpPr>
            <a:spLocks noGrp="1"/>
          </p:cNvSpPr>
          <p:nvPr>
            <p:ph type="ctrTitle"/>
          </p:nvPr>
        </p:nvSpPr>
        <p:spPr>
          <a:xfrm>
            <a:off x="468313" y="836613"/>
            <a:ext cx="8064500" cy="5762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dirty="0">
                <a:ea typeface="+mj-ea"/>
                <a:cs typeface="+mj-cs"/>
              </a:rPr>
              <a:t>Preguntas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ADCCA85B-9D2E-4F1D-803B-CE78D082AD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512" y="938212"/>
            <a:ext cx="4752975" cy="4981575"/>
          </a:xfrm>
          <a:prstGeom prst="rect">
            <a:avLst/>
          </a:prstGeom>
        </p:spPr>
      </p:pic>
      <p:sp>
        <p:nvSpPr>
          <p:cNvPr id="4" name="7 Título">
            <a:extLst>
              <a:ext uri="{FF2B5EF4-FFF2-40B4-BE49-F238E27FC236}">
                <a16:creationId xmlns:a16="http://schemas.microsoft.com/office/drawing/2014/main" id="{24920FFB-ABD1-4E62-AAD9-0A2B72C2D943}"/>
              </a:ext>
            </a:extLst>
          </p:cNvPr>
          <p:cNvSpPr txBox="1">
            <a:spLocks/>
          </p:cNvSpPr>
          <p:nvPr/>
        </p:nvSpPr>
        <p:spPr bwMode="auto">
          <a:xfrm>
            <a:off x="755576" y="0"/>
            <a:ext cx="8229600" cy="62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 baseline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MS PGothic" panose="020B0600070205080204" pitchFamily="34" charset="-128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r" defTabSz="914400" eaLnBrk="1" hangingPunct="1"/>
            <a:r>
              <a:rPr lang="es-ES_tradnl" dirty="0">
                <a:solidFill>
                  <a:schemeClr val="bg1"/>
                </a:solidFill>
              </a:rPr>
              <a:t>Flujos</a:t>
            </a:r>
            <a:endParaRPr lang="es-ES" altLang="es-E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1245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5"/>
          <p:cNvSpPr>
            <a:spLocks noChangeArrowheads="1"/>
          </p:cNvSpPr>
          <p:nvPr/>
        </p:nvSpPr>
        <p:spPr bwMode="auto">
          <a:xfrm>
            <a:off x="4600575" y="6442075"/>
            <a:ext cx="4543425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r" eaLnBrk="1" hangingPunct="1">
              <a:lnSpc>
                <a:spcPts val="1600"/>
              </a:lnSpc>
            </a:pPr>
            <a:r>
              <a:rPr lang="es-ES_tradnl" altLang="es-ES" sz="1600" dirty="0">
                <a:solidFill>
                  <a:srgbClr val="0070C0"/>
                </a:solidFill>
              </a:rPr>
              <a:t> </a:t>
            </a:r>
            <a:br>
              <a:rPr lang="es-ES_tradnl" altLang="es-ES" sz="1600" dirty="0">
                <a:solidFill>
                  <a:srgbClr val="0070C0"/>
                </a:solidFill>
              </a:rPr>
            </a:br>
            <a:r>
              <a:rPr lang="es-ES" altLang="es-ES" sz="1200" dirty="0">
                <a:solidFill>
                  <a:srgbClr val="093846"/>
                </a:solidFill>
              </a:rPr>
              <a:t>Av. Américo Vespucio, 13 2ª planta 41092 - Sevilla </a:t>
            </a:r>
            <a:endParaRPr lang="es-ES_tradnl" altLang="es-ES" sz="1200" dirty="0">
              <a:solidFill>
                <a:srgbClr val="093846"/>
              </a:solidFill>
            </a:endParaRPr>
          </a:p>
        </p:txBody>
      </p:sp>
      <p:sp>
        <p:nvSpPr>
          <p:cNvPr id="6147" name="7 Título"/>
          <p:cNvSpPr>
            <a:spLocks noGrp="1"/>
          </p:cNvSpPr>
          <p:nvPr>
            <p:ph type="title"/>
          </p:nvPr>
        </p:nvSpPr>
        <p:spPr bwMode="auto">
          <a:xfrm>
            <a:off x="323528" y="2132856"/>
            <a:ext cx="8517260" cy="11525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br>
              <a:rPr lang="es-ES" altLang="es-ES" sz="4000" dirty="0"/>
            </a:br>
            <a:r>
              <a:rPr lang="es-ES" altLang="es-ES" sz="4000" dirty="0"/>
              <a:t>Gracias</a:t>
            </a:r>
          </a:p>
        </p:txBody>
      </p:sp>
    </p:spTree>
    <p:extLst>
      <p:ext uri="{BB962C8B-B14F-4D97-AF65-F5344CB8AC3E}">
        <p14:creationId xmlns:p14="http://schemas.microsoft.com/office/powerpoint/2010/main" val="26856494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3 Título"/>
          <p:cNvSpPr>
            <a:spLocks noGrp="1"/>
          </p:cNvSpPr>
          <p:nvPr>
            <p:ph type="ctrTitle"/>
          </p:nvPr>
        </p:nvSpPr>
        <p:spPr>
          <a:xfrm>
            <a:off x="468313" y="836613"/>
            <a:ext cx="8064500" cy="5762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dirty="0">
                <a:ea typeface="+mj-ea"/>
                <a:cs typeface="+mj-cs"/>
              </a:rPr>
              <a:t>Alcance</a:t>
            </a:r>
          </a:p>
        </p:txBody>
      </p:sp>
      <p:sp>
        <p:nvSpPr>
          <p:cNvPr id="4" name="7 Título"/>
          <p:cNvSpPr txBox="1">
            <a:spLocks/>
          </p:cNvSpPr>
          <p:nvPr/>
        </p:nvSpPr>
        <p:spPr bwMode="auto">
          <a:xfrm>
            <a:off x="755576" y="0"/>
            <a:ext cx="8229600" cy="62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 baseline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MS PGothic" panose="020B0600070205080204" pitchFamily="34" charset="-128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r" defTabSz="914400" eaLnBrk="1" hangingPunct="1"/>
            <a:r>
              <a:rPr lang="es-ES_tradnl" dirty="0">
                <a:solidFill>
                  <a:schemeClr val="bg1"/>
                </a:solidFill>
              </a:rPr>
              <a:t>Conceptos</a:t>
            </a:r>
            <a:endParaRPr lang="es-ES" altLang="es-ES" sz="2400" dirty="0">
              <a:solidFill>
                <a:schemeClr val="bg1"/>
              </a:solidFill>
            </a:endParaRPr>
          </a:p>
        </p:txBody>
      </p:sp>
      <p:sp>
        <p:nvSpPr>
          <p:cNvPr id="5" name="4 Marcador de texto">
            <a:extLst>
              <a:ext uri="{FF2B5EF4-FFF2-40B4-BE49-F238E27FC236}">
                <a16:creationId xmlns:a16="http://schemas.microsoft.com/office/drawing/2014/main" id="{824656B2-42B7-49F0-B928-A7E75265443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 bwMode="auto">
          <a:xfrm>
            <a:off x="611188" y="1412875"/>
            <a:ext cx="7921625" cy="93580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r>
              <a:rPr lang="es-ES" dirty="0"/>
              <a:t>Nos referimos en esta presentación exclusivamente a la gestión del control de acceso de pacientes y familiares a determinadas zonas del hospital.</a:t>
            </a:r>
          </a:p>
          <a:p>
            <a:pPr defTabSz="914400"/>
            <a:r>
              <a:rPr lang="es-ES" dirty="0"/>
              <a:t>NO es objeto de esta presentación la gestión del acceso de los profesionales a determinados recursos (apertura de puertas, máquinas de mascarillas, pijamas, </a:t>
            </a:r>
            <a:r>
              <a:rPr lang="es-ES" dirty="0" err="1"/>
              <a:t>etc</a:t>
            </a:r>
            <a:r>
              <a:rPr lang="es-ES" dirty="0"/>
              <a:t>).</a:t>
            </a:r>
          </a:p>
          <a:p>
            <a:endParaRPr lang="es-ES" dirty="0"/>
          </a:p>
          <a:p>
            <a:pPr lvl="1" eaLnBrk="1" hangingPunct="1">
              <a:lnSpc>
                <a:spcPct val="150000"/>
              </a:lnSpc>
              <a:spcBef>
                <a:spcPts val="0"/>
              </a:spcBef>
            </a:pPr>
            <a:endParaRPr lang="es-ES_tradnl" altLang="es-ES" sz="1600" dirty="0">
              <a:solidFill>
                <a:srgbClr val="1737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926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3 Título"/>
          <p:cNvSpPr>
            <a:spLocks noGrp="1"/>
          </p:cNvSpPr>
          <p:nvPr>
            <p:ph type="ctrTitle"/>
          </p:nvPr>
        </p:nvSpPr>
        <p:spPr>
          <a:xfrm>
            <a:off x="468313" y="836613"/>
            <a:ext cx="8064500" cy="5762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dirty="0">
                <a:ea typeface="+mj-ea"/>
                <a:cs typeface="+mj-cs"/>
              </a:rPr>
              <a:t>Conceptos</a:t>
            </a:r>
          </a:p>
        </p:txBody>
      </p:sp>
      <p:sp>
        <p:nvSpPr>
          <p:cNvPr id="4" name="7 Título"/>
          <p:cNvSpPr txBox="1">
            <a:spLocks/>
          </p:cNvSpPr>
          <p:nvPr/>
        </p:nvSpPr>
        <p:spPr bwMode="auto">
          <a:xfrm>
            <a:off x="755576" y="0"/>
            <a:ext cx="8229600" cy="62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 baseline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MS PGothic" panose="020B0600070205080204" pitchFamily="34" charset="-128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r" defTabSz="914400" eaLnBrk="1" hangingPunct="1"/>
            <a:r>
              <a:rPr lang="es-ES_tradnl" dirty="0">
                <a:solidFill>
                  <a:schemeClr val="bg1"/>
                </a:solidFill>
              </a:rPr>
              <a:t>Conceptos</a:t>
            </a:r>
            <a:endParaRPr lang="es-ES" altLang="es-ES" sz="2400" dirty="0">
              <a:solidFill>
                <a:schemeClr val="bg1"/>
              </a:solidFill>
            </a:endParaRPr>
          </a:p>
        </p:txBody>
      </p:sp>
      <p:sp>
        <p:nvSpPr>
          <p:cNvPr id="5" name="4 Marcador de texto">
            <a:extLst>
              <a:ext uri="{FF2B5EF4-FFF2-40B4-BE49-F238E27FC236}">
                <a16:creationId xmlns:a16="http://schemas.microsoft.com/office/drawing/2014/main" id="{824656B2-42B7-49F0-B928-A7E75265443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 bwMode="auto">
          <a:xfrm>
            <a:off x="611188" y="1412875"/>
            <a:ext cx="7921625" cy="93580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ES" sz="2000" dirty="0"/>
              <a:t>Torno de control de acceso</a:t>
            </a:r>
          </a:p>
          <a:p>
            <a:pPr lvl="1"/>
            <a:r>
              <a:rPr lang="es-ES" sz="1800" dirty="0"/>
              <a:t>Mecanismo físico ubicado en los accesos a las zonas de acceso controlado.</a:t>
            </a:r>
          </a:p>
          <a:p>
            <a:r>
              <a:rPr lang="es-ES" sz="2000" dirty="0"/>
              <a:t>Zona de acceso controlado</a:t>
            </a:r>
          </a:p>
          <a:p>
            <a:pPr lvl="1" eaLnBrk="1" hangingPunct="1">
              <a:lnSpc>
                <a:spcPct val="150000"/>
              </a:lnSpc>
              <a:spcBef>
                <a:spcPts val="0"/>
              </a:spcBef>
            </a:pPr>
            <a:r>
              <a:rPr lang="es-ES_tradnl" altLang="es-ES" sz="1600" dirty="0">
                <a:solidFill>
                  <a:srgbClr val="17375E"/>
                </a:solidFill>
              </a:rPr>
              <a:t>Conjunto de una o más salas de esperas y ubicaciones del hospital cuyo acceso está controlado por uno o más tornos de control de acceso</a:t>
            </a:r>
          </a:p>
          <a:p>
            <a:pPr eaLnBrk="1" hangingPunct="1">
              <a:lnSpc>
                <a:spcPct val="150000"/>
              </a:lnSpc>
              <a:spcBef>
                <a:spcPts val="0"/>
              </a:spcBef>
            </a:pPr>
            <a:r>
              <a:rPr lang="es-ES_tradnl" altLang="es-ES" sz="2000" dirty="0">
                <a:solidFill>
                  <a:srgbClr val="17375E"/>
                </a:solidFill>
              </a:rPr>
              <a:t>Pases de acompañante</a:t>
            </a:r>
          </a:p>
          <a:p>
            <a:pPr lvl="1" eaLnBrk="1" hangingPunct="1">
              <a:lnSpc>
                <a:spcPct val="150000"/>
              </a:lnSpc>
              <a:spcBef>
                <a:spcPts val="0"/>
              </a:spcBef>
            </a:pPr>
            <a:r>
              <a:rPr lang="es-ES_tradnl" altLang="es-ES" sz="1600" dirty="0">
                <a:solidFill>
                  <a:srgbClr val="17375E"/>
                </a:solidFill>
              </a:rPr>
              <a:t>Por cada acompañante (de 0 hasta el nº máximo permitido) se imprimirá un ticket diferente con un código de barras diferente. Ejemplo: dos acompañantes = dos tickets (dos pases).</a:t>
            </a:r>
          </a:p>
          <a:p>
            <a:pPr lvl="1" eaLnBrk="1" hangingPunct="1">
              <a:lnSpc>
                <a:spcPct val="150000"/>
              </a:lnSpc>
              <a:spcBef>
                <a:spcPts val="0"/>
              </a:spcBef>
            </a:pPr>
            <a:r>
              <a:rPr lang="es-ES_tradnl" altLang="es-ES" sz="1600" dirty="0">
                <a:solidFill>
                  <a:srgbClr val="17375E"/>
                </a:solidFill>
              </a:rPr>
              <a:t>Se podrán reimprimir tantas veces como sea necesario en papel de ticket.</a:t>
            </a:r>
          </a:p>
        </p:txBody>
      </p:sp>
    </p:spTree>
    <p:extLst>
      <p:ext uri="{BB962C8B-B14F-4D97-AF65-F5344CB8AC3E}">
        <p14:creationId xmlns:p14="http://schemas.microsoft.com/office/powerpoint/2010/main" val="7631929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3 Título"/>
          <p:cNvSpPr>
            <a:spLocks noGrp="1"/>
          </p:cNvSpPr>
          <p:nvPr>
            <p:ph type="ctrTitle"/>
          </p:nvPr>
        </p:nvSpPr>
        <p:spPr>
          <a:xfrm>
            <a:off x="468313" y="836613"/>
            <a:ext cx="8064500" cy="5762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dirty="0">
                <a:ea typeface="+mj-ea"/>
                <a:cs typeface="+mj-cs"/>
              </a:rPr>
              <a:t>Conceptos</a:t>
            </a:r>
          </a:p>
        </p:txBody>
      </p:sp>
      <p:sp>
        <p:nvSpPr>
          <p:cNvPr id="4" name="7 Título"/>
          <p:cNvSpPr txBox="1">
            <a:spLocks/>
          </p:cNvSpPr>
          <p:nvPr/>
        </p:nvSpPr>
        <p:spPr bwMode="auto">
          <a:xfrm>
            <a:off x="755576" y="0"/>
            <a:ext cx="8229600" cy="62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 baseline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MS PGothic" panose="020B0600070205080204" pitchFamily="34" charset="-128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r" defTabSz="914400" eaLnBrk="1" hangingPunct="1"/>
            <a:r>
              <a:rPr lang="es-ES_tradnl" dirty="0">
                <a:solidFill>
                  <a:schemeClr val="bg1"/>
                </a:solidFill>
              </a:rPr>
              <a:t>Conceptos</a:t>
            </a:r>
            <a:endParaRPr lang="es-ES" altLang="es-ES" sz="2400" dirty="0">
              <a:solidFill>
                <a:schemeClr val="bg1"/>
              </a:solidFill>
            </a:endParaRPr>
          </a:p>
        </p:txBody>
      </p:sp>
      <p:sp>
        <p:nvSpPr>
          <p:cNvPr id="5" name="4 Marcador de texto">
            <a:extLst>
              <a:ext uri="{FF2B5EF4-FFF2-40B4-BE49-F238E27FC236}">
                <a16:creationId xmlns:a16="http://schemas.microsoft.com/office/drawing/2014/main" id="{824656B2-42B7-49F0-B928-A7E75265443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 bwMode="auto">
          <a:xfrm>
            <a:off x="611188" y="1412875"/>
            <a:ext cx="7921625" cy="93580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ES" sz="2000" dirty="0"/>
              <a:t>Zonas de acceso controlado configurables</a:t>
            </a:r>
          </a:p>
          <a:p>
            <a:pPr lvl="1"/>
            <a:r>
              <a:rPr lang="es-ES" sz="1800" dirty="0"/>
              <a:t>Actualmente se podrán configurar zonas de acceso controlado para los pacientes que asisten al centro con la siguiente casuística:</a:t>
            </a:r>
          </a:p>
          <a:p>
            <a:pPr lvl="2"/>
            <a:r>
              <a:rPr lang="es-ES" sz="1600" dirty="0"/>
              <a:t>Zonas de planta &gt; pacientes ingresados en planta: hospitalización, hospitalización quirúrgica, hospital de día médico, hospital de día quirúrgico, gestionados a través de Admisión Única.</a:t>
            </a:r>
          </a:p>
          <a:p>
            <a:pPr lvl="2"/>
            <a:r>
              <a:rPr lang="es-ES" sz="1600" dirty="0"/>
              <a:t>Zonas de urgencia &gt; pacientes ingresados en urgencias, gestionados a través de Admisión Única.</a:t>
            </a:r>
          </a:p>
          <a:p>
            <a:pPr lvl="2"/>
            <a:r>
              <a:rPr lang="es-ES" sz="1600" dirty="0"/>
              <a:t>Zonas de consultas &gt; pacientes y acompañantes de estos que tienen cita de consultas externas en una zona del hospital, gestionadas a través de Citaweb.</a:t>
            </a:r>
          </a:p>
          <a:p>
            <a:pPr lvl="2"/>
            <a:r>
              <a:rPr lang="es-ES" sz="1600" dirty="0"/>
              <a:t>Zonas de pruebas diagnósticas por imagen (PDI) &gt; pacientes y acompañantes de estos que tienen cita en rayos y demás modalidades gestionadas por PDI.</a:t>
            </a:r>
          </a:p>
        </p:txBody>
      </p:sp>
    </p:spTree>
    <p:extLst>
      <p:ext uri="{BB962C8B-B14F-4D97-AF65-F5344CB8AC3E}">
        <p14:creationId xmlns:p14="http://schemas.microsoft.com/office/powerpoint/2010/main" val="20775691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3 Título"/>
          <p:cNvSpPr>
            <a:spLocks noGrp="1"/>
          </p:cNvSpPr>
          <p:nvPr>
            <p:ph type="ctrTitle"/>
          </p:nvPr>
        </p:nvSpPr>
        <p:spPr>
          <a:xfrm>
            <a:off x="468313" y="836613"/>
            <a:ext cx="8064500" cy="5762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dirty="0">
                <a:ea typeface="+mj-ea"/>
                <a:cs typeface="+mj-cs"/>
              </a:rPr>
              <a:t>Conceptos</a:t>
            </a:r>
          </a:p>
        </p:txBody>
      </p:sp>
      <p:sp>
        <p:nvSpPr>
          <p:cNvPr id="4" name="7 Título"/>
          <p:cNvSpPr txBox="1">
            <a:spLocks/>
          </p:cNvSpPr>
          <p:nvPr/>
        </p:nvSpPr>
        <p:spPr bwMode="auto">
          <a:xfrm>
            <a:off x="755576" y="0"/>
            <a:ext cx="8229600" cy="62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 baseline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MS PGothic" panose="020B0600070205080204" pitchFamily="34" charset="-128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r" defTabSz="914400" eaLnBrk="1" hangingPunct="1"/>
            <a:r>
              <a:rPr lang="es-ES_tradnl" dirty="0">
                <a:solidFill>
                  <a:schemeClr val="bg1"/>
                </a:solidFill>
              </a:rPr>
              <a:t>Conceptos</a:t>
            </a:r>
            <a:endParaRPr lang="es-ES" altLang="es-ES" sz="2400" dirty="0">
              <a:solidFill>
                <a:schemeClr val="bg1"/>
              </a:solidFill>
            </a:endParaRPr>
          </a:p>
        </p:txBody>
      </p:sp>
      <p:sp>
        <p:nvSpPr>
          <p:cNvPr id="5" name="4 Marcador de texto">
            <a:extLst>
              <a:ext uri="{FF2B5EF4-FFF2-40B4-BE49-F238E27FC236}">
                <a16:creationId xmlns:a16="http://schemas.microsoft.com/office/drawing/2014/main" id="{824656B2-42B7-49F0-B928-A7E75265443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 bwMode="auto">
          <a:xfrm>
            <a:off x="611188" y="1412875"/>
            <a:ext cx="7921625" cy="93580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ES" sz="2200" dirty="0"/>
              <a:t>Modos de control de acceso.</a:t>
            </a:r>
          </a:p>
          <a:p>
            <a:pPr lvl="1"/>
            <a:r>
              <a:rPr lang="es-ES" sz="1800" dirty="0"/>
              <a:t>Modo 1. Básico &gt; se controlará si el paciente o acompañante puede pasa del control de acceso y entrar en la zona de acceso controlado. Solo se verifica si puede pasar o no. No cuantas veces. </a:t>
            </a:r>
          </a:p>
          <a:p>
            <a:pPr lvl="2"/>
            <a:r>
              <a:rPr lang="es-ES" sz="1600" dirty="0"/>
              <a:t>Basta con controlar la entrada de la zona de acceso controlado.</a:t>
            </a:r>
          </a:p>
          <a:p>
            <a:pPr lvl="2"/>
            <a:r>
              <a:rPr lang="es-ES" sz="1600" dirty="0"/>
              <a:t>Ejemplo: Control de acceso a zona de consultas</a:t>
            </a:r>
          </a:p>
          <a:p>
            <a:pPr lvl="1"/>
            <a:r>
              <a:rPr lang="es-ES" sz="1800" dirty="0"/>
              <a:t>Modo 2. Cuantificado &gt;  se controlará si el paciente o acompañante puede pasar del control de acceso y si ya ha pasado previamente. </a:t>
            </a:r>
          </a:p>
          <a:p>
            <a:pPr lvl="2"/>
            <a:r>
              <a:rPr lang="es-ES" sz="1600" dirty="0"/>
              <a:t>Debe controlarse la entrada y la salida de la zona de acceso controlado.</a:t>
            </a:r>
          </a:p>
          <a:p>
            <a:pPr lvl="2"/>
            <a:r>
              <a:rPr lang="es-ES" sz="1600" dirty="0"/>
              <a:t>No permite que haya más acompañantes de los permitidos por paciente a la vez dentro de la zona de acceso controlado.</a:t>
            </a:r>
          </a:p>
          <a:p>
            <a:pPr lvl="2"/>
            <a:r>
              <a:rPr lang="es-ES" sz="1600" dirty="0"/>
              <a:t>Ejemplo: Control de acceso a planta</a:t>
            </a:r>
          </a:p>
        </p:txBody>
      </p:sp>
    </p:spTree>
    <p:extLst>
      <p:ext uri="{BB962C8B-B14F-4D97-AF65-F5344CB8AC3E}">
        <p14:creationId xmlns:p14="http://schemas.microsoft.com/office/powerpoint/2010/main" val="23700301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3 Título"/>
          <p:cNvSpPr>
            <a:spLocks noGrp="1"/>
          </p:cNvSpPr>
          <p:nvPr>
            <p:ph type="ctrTitle"/>
          </p:nvPr>
        </p:nvSpPr>
        <p:spPr>
          <a:xfrm>
            <a:off x="468313" y="836613"/>
            <a:ext cx="8064500" cy="5762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dirty="0">
                <a:ea typeface="+mj-ea"/>
                <a:cs typeface="+mj-cs"/>
              </a:rPr>
              <a:t>Conceptos</a:t>
            </a:r>
          </a:p>
        </p:txBody>
      </p:sp>
      <p:sp>
        <p:nvSpPr>
          <p:cNvPr id="4" name="7 Título"/>
          <p:cNvSpPr txBox="1">
            <a:spLocks/>
          </p:cNvSpPr>
          <p:nvPr/>
        </p:nvSpPr>
        <p:spPr bwMode="auto">
          <a:xfrm>
            <a:off x="755576" y="0"/>
            <a:ext cx="8229600" cy="62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 baseline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MS PGothic" panose="020B0600070205080204" pitchFamily="34" charset="-128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r" defTabSz="914400" eaLnBrk="1" hangingPunct="1"/>
            <a:r>
              <a:rPr lang="es-ES_tradnl" dirty="0">
                <a:solidFill>
                  <a:schemeClr val="bg1"/>
                </a:solidFill>
              </a:rPr>
              <a:t>Conceptos</a:t>
            </a:r>
            <a:endParaRPr lang="es-ES" altLang="es-ES" sz="2400" dirty="0">
              <a:solidFill>
                <a:schemeClr val="bg1"/>
              </a:solidFill>
            </a:endParaRPr>
          </a:p>
        </p:txBody>
      </p:sp>
      <p:sp>
        <p:nvSpPr>
          <p:cNvPr id="5" name="4 Marcador de texto">
            <a:extLst>
              <a:ext uri="{FF2B5EF4-FFF2-40B4-BE49-F238E27FC236}">
                <a16:creationId xmlns:a16="http://schemas.microsoft.com/office/drawing/2014/main" id="{824656B2-42B7-49F0-B928-A7E75265443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 bwMode="auto">
          <a:xfrm>
            <a:off x="611188" y="1412875"/>
            <a:ext cx="7921625" cy="93580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ES" sz="2200" dirty="0"/>
              <a:t>Qué sistema de información conoce en cada momento qué paciente se encuentra dentro de la zona de acceso controlado, y por tanto, que acompañantes pueden pasar a una zona y cuales no.</a:t>
            </a:r>
          </a:p>
          <a:p>
            <a:endParaRPr lang="es-ES" sz="2200" dirty="0"/>
          </a:p>
          <a:p>
            <a:endParaRPr lang="es-ES" sz="2200" dirty="0"/>
          </a:p>
          <a:p>
            <a:endParaRPr lang="es-ES" sz="2200" dirty="0"/>
          </a:p>
          <a:p>
            <a:endParaRPr lang="es-ES" sz="2200" dirty="0"/>
          </a:p>
          <a:p>
            <a:endParaRPr lang="es-ES" sz="2200" dirty="0"/>
          </a:p>
          <a:p>
            <a:endParaRPr lang="es-ES" sz="2200" dirty="0"/>
          </a:p>
          <a:p>
            <a:r>
              <a:rPr lang="es-ES" sz="2200" dirty="0"/>
              <a:t>Solución unificada a nivel provincial para cobertura en cualquier área:</a:t>
            </a:r>
          </a:p>
        </p:txBody>
      </p: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EFAEAC05-4907-4112-B113-5D6F83E598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70925"/>
              </p:ext>
            </p:extLst>
          </p:nvPr>
        </p:nvGraphicFramePr>
        <p:xfrm>
          <a:off x="647949" y="2924944"/>
          <a:ext cx="7705228" cy="200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9792">
                  <a:extLst>
                    <a:ext uri="{9D8B030D-6E8A-4147-A177-3AD203B41FA5}">
                      <a16:colId xmlns:a16="http://schemas.microsoft.com/office/drawing/2014/main" val="1521413584"/>
                    </a:ext>
                  </a:extLst>
                </a:gridCol>
                <a:gridCol w="1281359">
                  <a:extLst>
                    <a:ext uri="{9D8B030D-6E8A-4147-A177-3AD203B41FA5}">
                      <a16:colId xmlns:a16="http://schemas.microsoft.com/office/drawing/2014/main" val="343691169"/>
                    </a:ext>
                  </a:extLst>
                </a:gridCol>
                <a:gridCol w="1281359">
                  <a:extLst>
                    <a:ext uri="{9D8B030D-6E8A-4147-A177-3AD203B41FA5}">
                      <a16:colId xmlns:a16="http://schemas.microsoft.com/office/drawing/2014/main" val="216315122"/>
                    </a:ext>
                  </a:extLst>
                </a:gridCol>
                <a:gridCol w="1281359">
                  <a:extLst>
                    <a:ext uri="{9D8B030D-6E8A-4147-A177-3AD203B41FA5}">
                      <a16:colId xmlns:a16="http://schemas.microsoft.com/office/drawing/2014/main" val="3620240134"/>
                    </a:ext>
                  </a:extLst>
                </a:gridCol>
                <a:gridCol w="1281359">
                  <a:extLst>
                    <a:ext uri="{9D8B030D-6E8A-4147-A177-3AD203B41FA5}">
                      <a16:colId xmlns:a16="http://schemas.microsoft.com/office/drawing/2014/main" val="42138805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/>
                        <a:t>Admisión Única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/>
                        <a:t>Citaweb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/>
                        <a:t>PDI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err="1"/>
                        <a:t>TurnoSAS</a:t>
                      </a:r>
                      <a:endParaRPr lang="es-E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98480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/>
                        <a:t>Hospitalización en planta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>
                          <a:solidFill>
                            <a:srgbClr val="00B050"/>
                          </a:solidFill>
                        </a:rPr>
                        <a:t>SI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>
                          <a:solidFill>
                            <a:srgbClr val="00B050"/>
                          </a:solidFill>
                        </a:rPr>
                        <a:t>SI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8624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/>
                        <a:t>Consultas externas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>
                          <a:solidFill>
                            <a:srgbClr val="00B050"/>
                          </a:solidFill>
                        </a:rPr>
                        <a:t>SI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>
                          <a:solidFill>
                            <a:srgbClr val="00B050"/>
                          </a:solidFill>
                        </a:rPr>
                        <a:t>SI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30614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/>
                        <a:t>Pruebas de imagen diagnóstica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>
                          <a:solidFill>
                            <a:srgbClr val="00B050"/>
                          </a:solidFill>
                        </a:rPr>
                        <a:t>SI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>
                          <a:solidFill>
                            <a:srgbClr val="00B050"/>
                          </a:solidFill>
                        </a:rPr>
                        <a:t>SI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54578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/>
                        <a:t>Urgencias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>
                          <a:solidFill>
                            <a:srgbClr val="00B050"/>
                          </a:solidFill>
                        </a:rPr>
                        <a:t>SI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>
                          <a:solidFill>
                            <a:srgbClr val="00B050"/>
                          </a:solidFill>
                        </a:rPr>
                        <a:t>SI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4428461"/>
                  </a:ext>
                </a:extLst>
              </a:tr>
            </a:tbl>
          </a:graphicData>
        </a:graphic>
      </p:graphicFrame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970846C7-45B8-401E-BF6B-40EC428CD28E}"/>
              </a:ext>
            </a:extLst>
          </p:cNvPr>
          <p:cNvSpPr/>
          <p:nvPr/>
        </p:nvSpPr>
        <p:spPr>
          <a:xfrm>
            <a:off x="1943520" y="5877272"/>
            <a:ext cx="5040560" cy="57606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INTEGRACIÓN CON TURNOSAS</a:t>
            </a:r>
          </a:p>
        </p:txBody>
      </p:sp>
    </p:spTree>
    <p:extLst>
      <p:ext uri="{BB962C8B-B14F-4D97-AF65-F5344CB8AC3E}">
        <p14:creationId xmlns:p14="http://schemas.microsoft.com/office/powerpoint/2010/main" val="1076204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3 Título"/>
          <p:cNvSpPr>
            <a:spLocks noGrp="1"/>
          </p:cNvSpPr>
          <p:nvPr>
            <p:ph type="ctrTitle"/>
          </p:nvPr>
        </p:nvSpPr>
        <p:spPr>
          <a:xfrm>
            <a:off x="468313" y="836613"/>
            <a:ext cx="8064500" cy="5762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dirty="0"/>
              <a:t>Flujo 1. Acceso a zona de hospitalización con tornos.</a:t>
            </a:r>
            <a:endParaRPr lang="es-ES" dirty="0">
              <a:ea typeface="+mj-ea"/>
              <a:cs typeface="+mj-cs"/>
            </a:endParaRPr>
          </a:p>
        </p:txBody>
      </p:sp>
      <p:sp>
        <p:nvSpPr>
          <p:cNvPr id="4" name="7 Título"/>
          <p:cNvSpPr txBox="1">
            <a:spLocks/>
          </p:cNvSpPr>
          <p:nvPr/>
        </p:nvSpPr>
        <p:spPr bwMode="auto">
          <a:xfrm>
            <a:off x="755576" y="0"/>
            <a:ext cx="8229600" cy="62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 baseline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MS PGothic" panose="020B0600070205080204" pitchFamily="34" charset="-128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r" defTabSz="914400" eaLnBrk="1" hangingPunct="1"/>
            <a:r>
              <a:rPr lang="es-ES_tradnl" dirty="0">
                <a:solidFill>
                  <a:schemeClr val="bg1"/>
                </a:solidFill>
              </a:rPr>
              <a:t>Flujos de pacientes</a:t>
            </a:r>
            <a:endParaRPr lang="es-ES" altLang="es-ES" sz="2400" dirty="0">
              <a:solidFill>
                <a:schemeClr val="bg1"/>
              </a:solidFill>
            </a:endParaRP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C73BCD5C-BBC0-46FE-A918-44E73F9AA171}"/>
              </a:ext>
            </a:extLst>
          </p:cNvPr>
          <p:cNvSpPr/>
          <p:nvPr/>
        </p:nvSpPr>
        <p:spPr>
          <a:xfrm>
            <a:off x="6135279" y="2354704"/>
            <a:ext cx="2399714" cy="218714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/>
              <a:t>ZONA DE ACCESO CONTROLADO.</a:t>
            </a:r>
          </a:p>
          <a:p>
            <a:pPr algn="ctr"/>
            <a:endParaRPr lang="es-ES" dirty="0"/>
          </a:p>
          <a:p>
            <a:pPr algn="ctr"/>
            <a:r>
              <a:rPr lang="es-ES" dirty="0"/>
              <a:t>Planta 2</a:t>
            </a:r>
          </a:p>
          <a:p>
            <a:pPr algn="ctr"/>
            <a:r>
              <a:rPr lang="es-ES" dirty="0"/>
              <a:t>Planta 1</a:t>
            </a:r>
          </a:p>
        </p:txBody>
      </p:sp>
      <p:sp>
        <p:nvSpPr>
          <p:cNvPr id="12" name="Flecha: a la derecha 11">
            <a:extLst>
              <a:ext uri="{FF2B5EF4-FFF2-40B4-BE49-F238E27FC236}">
                <a16:creationId xmlns:a16="http://schemas.microsoft.com/office/drawing/2014/main" id="{3CAB8E80-5641-42D9-8072-DB66B9B2F343}"/>
              </a:ext>
            </a:extLst>
          </p:cNvPr>
          <p:cNvSpPr/>
          <p:nvPr/>
        </p:nvSpPr>
        <p:spPr>
          <a:xfrm rot="5400000">
            <a:off x="6472651" y="5792604"/>
            <a:ext cx="724090" cy="288032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AAC8BD57-987E-41C4-BBBF-F1EC76B58F27}"/>
              </a:ext>
            </a:extLst>
          </p:cNvPr>
          <p:cNvSpPr txBox="1"/>
          <p:nvPr/>
        </p:nvSpPr>
        <p:spPr>
          <a:xfrm>
            <a:off x="6084175" y="1830665"/>
            <a:ext cx="2483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u="sng" dirty="0"/>
              <a:t>3. CONTROL DE ACCESO</a:t>
            </a:r>
          </a:p>
        </p:txBody>
      </p:sp>
      <p:sp>
        <p:nvSpPr>
          <p:cNvPr id="17" name="Flecha: a la derecha 16">
            <a:extLst>
              <a:ext uri="{FF2B5EF4-FFF2-40B4-BE49-F238E27FC236}">
                <a16:creationId xmlns:a16="http://schemas.microsoft.com/office/drawing/2014/main" id="{52103D90-77D2-425C-9749-962B5DAC83E6}"/>
              </a:ext>
            </a:extLst>
          </p:cNvPr>
          <p:cNvSpPr/>
          <p:nvPr/>
        </p:nvSpPr>
        <p:spPr>
          <a:xfrm rot="16200000">
            <a:off x="7578004" y="5792604"/>
            <a:ext cx="724089" cy="288032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ED3009A6-E4E2-4DA2-9F9F-385B5C0686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6217" y="4696555"/>
            <a:ext cx="518143" cy="640714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7DC171FC-896D-479F-AFBE-E13618F6C9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0976" y="4696555"/>
            <a:ext cx="518143" cy="640714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14B30528-533A-4EFB-9FC1-75366C7E23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3521" y="4812622"/>
            <a:ext cx="724593" cy="1568706"/>
          </a:xfrm>
          <a:prstGeom prst="rect">
            <a:avLst/>
          </a:prstGeom>
        </p:spPr>
      </p:pic>
      <p:sp>
        <p:nvSpPr>
          <p:cNvPr id="28" name="CuadroTexto 27">
            <a:extLst>
              <a:ext uri="{FF2B5EF4-FFF2-40B4-BE49-F238E27FC236}">
                <a16:creationId xmlns:a16="http://schemas.microsoft.com/office/drawing/2014/main" id="{DEC955EF-274A-46C5-B172-2CF3897F80C6}"/>
              </a:ext>
            </a:extLst>
          </p:cNvPr>
          <p:cNvSpPr txBox="1"/>
          <p:nvPr/>
        </p:nvSpPr>
        <p:spPr>
          <a:xfrm>
            <a:off x="3203848" y="1830665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u="sng" dirty="0"/>
              <a:t>2. OBTENCIÓN DE PASES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88DFB4D8-7A04-477E-8119-96C3BC323EB0}"/>
              </a:ext>
            </a:extLst>
          </p:cNvPr>
          <p:cNvSpPr txBox="1"/>
          <p:nvPr/>
        </p:nvSpPr>
        <p:spPr>
          <a:xfrm>
            <a:off x="3370387" y="4351055"/>
            <a:ext cx="2225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/>
              <a:t>OPCIÓN B. Quiosco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DD7FE1EA-ABAE-4FAA-99A7-DD1EC1C76D2F}"/>
              </a:ext>
            </a:extLst>
          </p:cNvPr>
          <p:cNvSpPr txBox="1"/>
          <p:nvPr/>
        </p:nvSpPr>
        <p:spPr>
          <a:xfrm>
            <a:off x="3372870" y="2560664"/>
            <a:ext cx="2225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/>
              <a:t>OPCIÓN A. Admisión</a:t>
            </a:r>
          </a:p>
        </p:txBody>
      </p:sp>
      <p:pic>
        <p:nvPicPr>
          <p:cNvPr id="31" name="Imagen 30">
            <a:extLst>
              <a:ext uri="{FF2B5EF4-FFF2-40B4-BE49-F238E27FC236}">
                <a16:creationId xmlns:a16="http://schemas.microsoft.com/office/drawing/2014/main" id="{A1D3D028-7315-4FAC-95BC-A2D06514AF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8703" y="2929996"/>
            <a:ext cx="1678540" cy="1147076"/>
          </a:xfrm>
          <a:prstGeom prst="rect">
            <a:avLst/>
          </a:prstGeom>
        </p:spPr>
      </p:pic>
      <p:cxnSp>
        <p:nvCxnSpPr>
          <p:cNvPr id="34" name="Conector recto 33">
            <a:extLst>
              <a:ext uri="{FF2B5EF4-FFF2-40B4-BE49-F238E27FC236}">
                <a16:creationId xmlns:a16="http://schemas.microsoft.com/office/drawing/2014/main" id="{629885D9-AA59-4267-A7F8-147DF2D91960}"/>
              </a:ext>
            </a:extLst>
          </p:cNvPr>
          <p:cNvCxnSpPr>
            <a:cxnSpLocks/>
          </p:cNvCxnSpPr>
          <p:nvPr/>
        </p:nvCxnSpPr>
        <p:spPr>
          <a:xfrm flipV="1">
            <a:off x="7380312" y="4541846"/>
            <a:ext cx="0" cy="831323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5" name="CuadroTexto 34">
            <a:extLst>
              <a:ext uri="{FF2B5EF4-FFF2-40B4-BE49-F238E27FC236}">
                <a16:creationId xmlns:a16="http://schemas.microsoft.com/office/drawing/2014/main" id="{6E93B306-41AE-408C-BB46-6E576EA2AC17}"/>
              </a:ext>
            </a:extLst>
          </p:cNvPr>
          <p:cNvSpPr txBox="1"/>
          <p:nvPr/>
        </p:nvSpPr>
        <p:spPr>
          <a:xfrm>
            <a:off x="468312" y="1830665"/>
            <a:ext cx="27355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u="sng" dirty="0"/>
              <a:t>1. INGRESO DEL PACIENTE</a:t>
            </a:r>
          </a:p>
        </p:txBody>
      </p:sp>
      <p:pic>
        <p:nvPicPr>
          <p:cNvPr id="36" name="Imagen 35">
            <a:extLst>
              <a:ext uri="{FF2B5EF4-FFF2-40B4-BE49-F238E27FC236}">
                <a16:creationId xmlns:a16="http://schemas.microsoft.com/office/drawing/2014/main" id="{40AB073B-205A-4568-A562-98E180044A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1395" y="2709003"/>
            <a:ext cx="1678540" cy="1147076"/>
          </a:xfrm>
          <a:prstGeom prst="rect">
            <a:avLst/>
          </a:prstGeom>
        </p:spPr>
      </p:pic>
      <p:pic>
        <p:nvPicPr>
          <p:cNvPr id="37" name="Imagen 36">
            <a:extLst>
              <a:ext uri="{FF2B5EF4-FFF2-40B4-BE49-F238E27FC236}">
                <a16:creationId xmlns:a16="http://schemas.microsoft.com/office/drawing/2014/main" id="{90BAE1D7-337C-4985-A8A8-8E4DF4CB0D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1220" y="4042203"/>
            <a:ext cx="1275456" cy="1691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4677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3 Título"/>
          <p:cNvSpPr>
            <a:spLocks noGrp="1"/>
          </p:cNvSpPr>
          <p:nvPr>
            <p:ph type="ctrTitle"/>
          </p:nvPr>
        </p:nvSpPr>
        <p:spPr>
          <a:xfrm>
            <a:off x="468313" y="836613"/>
            <a:ext cx="8064500" cy="5762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dirty="0"/>
              <a:t>Flujo 1. Acceso a zona de hospitalización con tornos.</a:t>
            </a:r>
            <a:endParaRPr lang="es-ES" dirty="0">
              <a:ea typeface="+mj-ea"/>
              <a:cs typeface="+mj-cs"/>
            </a:endParaRPr>
          </a:p>
        </p:txBody>
      </p:sp>
      <p:sp>
        <p:nvSpPr>
          <p:cNvPr id="4" name="7 Título"/>
          <p:cNvSpPr txBox="1">
            <a:spLocks/>
          </p:cNvSpPr>
          <p:nvPr/>
        </p:nvSpPr>
        <p:spPr bwMode="auto">
          <a:xfrm>
            <a:off x="755576" y="0"/>
            <a:ext cx="8229600" cy="62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 baseline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MS PGothic" panose="020B0600070205080204" pitchFamily="34" charset="-128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r" defTabSz="914400" eaLnBrk="1" hangingPunct="1"/>
            <a:r>
              <a:rPr lang="es-ES_tradnl" dirty="0">
                <a:solidFill>
                  <a:schemeClr val="bg1"/>
                </a:solidFill>
              </a:rPr>
              <a:t>Flujos de pacientes</a:t>
            </a:r>
            <a:endParaRPr lang="es-ES" altLang="es-ES" sz="2400" dirty="0">
              <a:solidFill>
                <a:schemeClr val="bg1"/>
              </a:solidFill>
            </a:endParaRPr>
          </a:p>
        </p:txBody>
      </p:sp>
      <p:sp>
        <p:nvSpPr>
          <p:cNvPr id="5" name="4 Marcador de texto">
            <a:extLst>
              <a:ext uri="{FF2B5EF4-FFF2-40B4-BE49-F238E27FC236}">
                <a16:creationId xmlns:a16="http://schemas.microsoft.com/office/drawing/2014/main" id="{824656B2-42B7-49F0-B928-A7E75265443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 bwMode="auto">
          <a:xfrm>
            <a:off x="611188" y="1412875"/>
            <a:ext cx="7921625" cy="93580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ES" sz="2000" dirty="0"/>
              <a:t>Configuración</a:t>
            </a:r>
          </a:p>
          <a:p>
            <a:pPr lvl="1"/>
            <a:r>
              <a:rPr lang="es-ES" sz="1800" dirty="0"/>
              <a:t>Implantación de dispositivos físicos en puntos de acceso.</a:t>
            </a:r>
          </a:p>
          <a:p>
            <a:pPr lvl="2"/>
            <a:r>
              <a:rPr lang="es-ES" sz="1600" dirty="0"/>
              <a:t>Estos dispositivos pueden ser:</a:t>
            </a:r>
          </a:p>
          <a:p>
            <a:pPr lvl="3"/>
            <a:r>
              <a:rPr lang="es-ES" sz="1800" dirty="0"/>
              <a:t>Tornos de control de acceso (con barrera física).</a:t>
            </a:r>
          </a:p>
          <a:p>
            <a:pPr lvl="3"/>
            <a:r>
              <a:rPr lang="es-ES" sz="1800" dirty="0"/>
              <a:t>Dispositivos tipo quiosco (sin barrera física)</a:t>
            </a:r>
          </a:p>
          <a:p>
            <a:pPr lvl="1"/>
            <a:r>
              <a:rPr lang="es-ES" sz="1800" dirty="0"/>
              <a:t>Configuración en </a:t>
            </a:r>
            <a:r>
              <a:rPr lang="es-ES" sz="1800" dirty="0" err="1"/>
              <a:t>TurnoSAS</a:t>
            </a:r>
            <a:r>
              <a:rPr lang="es-ES" sz="1800" dirty="0"/>
              <a:t> de estos dispositivos para puedan consultar quien puede pasar y quien no.</a:t>
            </a:r>
          </a:p>
          <a:p>
            <a:pPr lvl="1"/>
            <a:r>
              <a:rPr lang="es-ES" sz="1800" dirty="0"/>
              <a:t>Instalación de impresoras de tickets en admisión y acceso a </a:t>
            </a:r>
            <a:r>
              <a:rPr lang="es-ES" sz="1800" dirty="0" err="1"/>
              <a:t>TurnoSAS</a:t>
            </a:r>
            <a:r>
              <a:rPr lang="es-ES" sz="1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483675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3 Título"/>
          <p:cNvSpPr>
            <a:spLocks noGrp="1"/>
          </p:cNvSpPr>
          <p:nvPr>
            <p:ph type="ctrTitle"/>
          </p:nvPr>
        </p:nvSpPr>
        <p:spPr>
          <a:xfrm>
            <a:off x="468313" y="836613"/>
            <a:ext cx="8064500" cy="5762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dirty="0"/>
              <a:t>Flujo 1. Acceso a zona de hospitalización con tornos.</a:t>
            </a:r>
            <a:endParaRPr lang="es-ES" dirty="0">
              <a:ea typeface="+mj-ea"/>
              <a:cs typeface="+mj-cs"/>
            </a:endParaRPr>
          </a:p>
        </p:txBody>
      </p:sp>
      <p:sp>
        <p:nvSpPr>
          <p:cNvPr id="4" name="7 Título"/>
          <p:cNvSpPr txBox="1">
            <a:spLocks/>
          </p:cNvSpPr>
          <p:nvPr/>
        </p:nvSpPr>
        <p:spPr bwMode="auto">
          <a:xfrm>
            <a:off x="755576" y="0"/>
            <a:ext cx="8229600" cy="62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 baseline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MS PGothic" panose="020B0600070205080204" pitchFamily="34" charset="-128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r" defTabSz="914400" eaLnBrk="1" hangingPunct="1"/>
            <a:r>
              <a:rPr lang="es-ES_tradnl" dirty="0">
                <a:solidFill>
                  <a:schemeClr val="bg1"/>
                </a:solidFill>
              </a:rPr>
              <a:t>Flujos de pacientes</a:t>
            </a:r>
            <a:endParaRPr lang="es-ES" altLang="es-ES" sz="2400" dirty="0">
              <a:solidFill>
                <a:schemeClr val="bg1"/>
              </a:solidFill>
            </a:endParaRPr>
          </a:p>
        </p:txBody>
      </p:sp>
      <p:sp>
        <p:nvSpPr>
          <p:cNvPr id="5" name="4 Marcador de texto">
            <a:extLst>
              <a:ext uri="{FF2B5EF4-FFF2-40B4-BE49-F238E27FC236}">
                <a16:creationId xmlns:a16="http://schemas.microsoft.com/office/drawing/2014/main" id="{824656B2-42B7-49F0-B928-A7E75265443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 bwMode="auto">
          <a:xfrm>
            <a:off x="611188" y="1412875"/>
            <a:ext cx="7921625" cy="93580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ES" sz="1800" dirty="0"/>
              <a:t>Paso 1. Paciente ingresa en hospitalización.</a:t>
            </a:r>
          </a:p>
          <a:p>
            <a:pPr marL="800100" lvl="1" indent="-342900"/>
            <a:r>
              <a:rPr lang="es-ES" sz="1400" dirty="0"/>
              <a:t>Admisión registra ingreso del paciente en Diraya Admisión Única</a:t>
            </a:r>
          </a:p>
          <a:p>
            <a:pPr marL="800100" lvl="1" indent="-342900"/>
            <a:r>
              <a:rPr lang="es-ES" sz="1400" dirty="0"/>
              <a:t>Diraya envía un mensaje a </a:t>
            </a:r>
            <a:r>
              <a:rPr lang="es-ES" sz="1400" dirty="0" err="1"/>
              <a:t>TurnoSAS</a:t>
            </a:r>
            <a:r>
              <a:rPr lang="es-ES" sz="1400" dirty="0"/>
              <a:t> informando del ingreso.</a:t>
            </a:r>
          </a:p>
          <a:p>
            <a:pPr marL="800100" lvl="1" indent="-342900"/>
            <a:r>
              <a:rPr lang="es-ES" sz="1400" dirty="0" err="1"/>
              <a:t>TurnoSAS</a:t>
            </a:r>
            <a:r>
              <a:rPr lang="es-ES" sz="1400" dirty="0"/>
              <a:t> incluye al paciente en una cola genérica de pacientes en zona de hospitalización.</a:t>
            </a:r>
          </a:p>
          <a:p>
            <a:pPr marL="800100" lvl="1" indent="-342900"/>
            <a:r>
              <a:rPr lang="es-ES" sz="1400" dirty="0" err="1"/>
              <a:t>TurnoSAS</a:t>
            </a:r>
            <a:r>
              <a:rPr lang="es-ES" sz="1400" dirty="0"/>
              <a:t> registra al paciente y a sus acompañantes en una zona física dentro de la zona de acceso controlado.</a:t>
            </a:r>
          </a:p>
          <a:p>
            <a:r>
              <a:rPr lang="es-ES" sz="1800" dirty="0"/>
              <a:t>Paso 2. Impresión de pases para familiares o acompañantes.</a:t>
            </a:r>
          </a:p>
          <a:p>
            <a:pPr marL="800100" lvl="1" indent="-342900"/>
            <a:r>
              <a:rPr lang="es-ES" sz="1400" dirty="0"/>
              <a:t>Se pondrán a disposición dos opciones, a utilizar según criterio del centro.</a:t>
            </a:r>
          </a:p>
          <a:p>
            <a:pPr marL="800100" lvl="1" indent="-342900"/>
            <a:r>
              <a:rPr lang="es-ES" sz="1400" dirty="0"/>
              <a:t>Opción A.</a:t>
            </a:r>
          </a:p>
          <a:p>
            <a:pPr marL="1200150" lvl="2" indent="-342900"/>
            <a:r>
              <a:rPr lang="es-ES" sz="1200" dirty="0"/>
              <a:t>El administrativo en admisión que registra en ingreso, busca al paciente en </a:t>
            </a:r>
            <a:r>
              <a:rPr lang="es-ES" sz="1200" dirty="0" err="1"/>
              <a:t>TurnoSAS</a:t>
            </a:r>
            <a:r>
              <a:rPr lang="es-ES" sz="1200" dirty="0"/>
              <a:t>, selecciona el nº de acompañantes (hasta el máximo permitido) e imprime los pases correspondientes.</a:t>
            </a:r>
          </a:p>
          <a:p>
            <a:pPr marL="800100" lvl="1" indent="-342900"/>
            <a:r>
              <a:rPr lang="es-ES" sz="1400" dirty="0"/>
              <a:t>Opción B.</a:t>
            </a:r>
          </a:p>
          <a:p>
            <a:pPr marL="1200150" lvl="2" indent="-342900"/>
            <a:r>
              <a:rPr lang="es-ES" sz="1200" dirty="0"/>
              <a:t>El paciente o su acompañante se dirige a los quioscos de </a:t>
            </a:r>
            <a:r>
              <a:rPr lang="es-ES" sz="1200" dirty="0" err="1"/>
              <a:t>turnosas</a:t>
            </a:r>
            <a:r>
              <a:rPr lang="es-ES" sz="1200" dirty="0"/>
              <a:t>, se identifica mediante cualquier de los medios habituales, selecciona el nº de acompañantes y recoge los pases impresos en el mismo.</a:t>
            </a:r>
            <a:endParaRPr lang="es-ES_tradnl" altLang="es-ES" sz="1400" dirty="0">
              <a:solidFill>
                <a:srgbClr val="1737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864280"/>
      </p:ext>
    </p:extLst>
  </p:cSld>
  <p:clrMapOvr>
    <a:masterClrMapping/>
  </p:clrMapOvr>
</p:sld>
</file>

<file path=ppt/theme/theme1.xml><?xml version="1.0" encoding="utf-8"?>
<a:theme xmlns:a="http://schemas.openxmlformats.org/drawingml/2006/main" name="Diseño personalizado">
  <a:themeElements>
    <a:clrScheme name="Escala de grises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CA Plantilla genérica powerpoint v7.pptx" id="{302991F8-38B7-49E3-95B1-3640F9DEFDC4}" vid="{0D8EFF45-300B-46CA-9891-1EF64F06F7E1}"/>
    </a:ext>
  </a:extLst>
</a:theme>
</file>

<file path=ppt/theme/theme2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CA Plantilla genérica powerpoint v7.pptx" id="{302991F8-38B7-49E3-95B1-3640F9DEFDC4}" vid="{FF21B2B3-4E50-48F5-A6B7-881EA83D7BDB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OCA Plantilla genérica powerpoint v7</Template>
  <TotalTime>97</TotalTime>
  <Words>1305</Words>
  <Application>Microsoft Office PowerPoint</Application>
  <PresentationFormat>Presentación en pantalla (4:3)</PresentationFormat>
  <Paragraphs>143</Paragraphs>
  <Slides>16</Slides>
  <Notes>0</Notes>
  <HiddenSlides>0</HiddenSlides>
  <MMClips>1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16</vt:i4>
      </vt:variant>
    </vt:vector>
  </HeadingPairs>
  <TitlesOfParts>
    <vt:vector size="24" baseType="lpstr">
      <vt:lpstr>MS PGothic</vt:lpstr>
      <vt:lpstr>MS PGothic</vt:lpstr>
      <vt:lpstr>Arial</vt:lpstr>
      <vt:lpstr>Calibri</vt:lpstr>
      <vt:lpstr>Courier New</vt:lpstr>
      <vt:lpstr>Wingdings</vt:lpstr>
      <vt:lpstr>Diseño personalizado</vt:lpstr>
      <vt:lpstr>1_Diseño personalizado</vt:lpstr>
      <vt:lpstr>Control de Acceso Integración de soluciones de terceros</vt:lpstr>
      <vt:lpstr>Alcance</vt:lpstr>
      <vt:lpstr>Conceptos</vt:lpstr>
      <vt:lpstr>Conceptos</vt:lpstr>
      <vt:lpstr>Conceptos</vt:lpstr>
      <vt:lpstr>Conceptos</vt:lpstr>
      <vt:lpstr>Flujo 1. Acceso a zona de hospitalización con tornos.</vt:lpstr>
      <vt:lpstr>Flujo 1. Acceso a zona de hospitalización con tornos.</vt:lpstr>
      <vt:lpstr>Flujo 1. Acceso a zona de hospitalización con tornos.</vt:lpstr>
      <vt:lpstr>Flujo 1. Acceso a zona de hospitalización con tornos.</vt:lpstr>
      <vt:lpstr>Flujo 1. Acceso a zona de hospitalización con tornos.</vt:lpstr>
      <vt:lpstr>Configuración de Controles de acceso</vt:lpstr>
      <vt:lpstr>Flujo 2. Acceso a zona de hospitalización con quioscos.</vt:lpstr>
      <vt:lpstr>Interfaz de Control de acceso mediante quiosco.</vt:lpstr>
      <vt:lpstr>Preguntas</vt:lpstr>
      <vt:lpstr> Gracias</vt:lpstr>
    </vt:vector>
  </TitlesOfParts>
  <Company>SAS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Control de Acceso Integración de soluciones</dc:title>
  <dc:creator>Vargas Pina, Ismael</dc:creator>
  <cp:lastModifiedBy>Vargas Pina, Ismael</cp:lastModifiedBy>
  <cp:revision>13</cp:revision>
  <dcterms:created xsi:type="dcterms:W3CDTF">2020-12-02T16:47:28Z</dcterms:created>
  <dcterms:modified xsi:type="dcterms:W3CDTF">2020-12-02T18:24:32Z</dcterms:modified>
</cp:coreProperties>
</file>