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E0508"/>
    <a:srgbClr val="B606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38" y="1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0DC33-81B8-4AF1-B0EC-BCD6ACA6DFBB}" type="datetimeFigureOut">
              <a:rPr lang="es-ES" smtClean="0"/>
              <a:t>27/04/2021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AC1A3-D375-41A6-A856-0C3C76D2457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436684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0DC33-81B8-4AF1-B0EC-BCD6ACA6DFBB}" type="datetimeFigureOut">
              <a:rPr lang="es-ES" smtClean="0"/>
              <a:t>27/04/2021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AC1A3-D375-41A6-A856-0C3C76D2457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73881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0DC33-81B8-4AF1-B0EC-BCD6ACA6DFBB}" type="datetimeFigureOut">
              <a:rPr lang="es-ES" smtClean="0"/>
              <a:t>27/04/2021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AC1A3-D375-41A6-A856-0C3C76D2457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964779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0DC33-81B8-4AF1-B0EC-BCD6ACA6DFBB}" type="datetimeFigureOut">
              <a:rPr lang="es-ES" smtClean="0"/>
              <a:t>27/04/2021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AC1A3-D375-41A6-A856-0C3C76D2457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201911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0DC33-81B8-4AF1-B0EC-BCD6ACA6DFBB}" type="datetimeFigureOut">
              <a:rPr lang="es-ES" smtClean="0"/>
              <a:t>27/04/2021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AC1A3-D375-41A6-A856-0C3C76D2457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819328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0DC33-81B8-4AF1-B0EC-BCD6ACA6DFBB}" type="datetimeFigureOut">
              <a:rPr lang="es-ES" smtClean="0"/>
              <a:t>27/04/2021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AC1A3-D375-41A6-A856-0C3C76D2457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695398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0DC33-81B8-4AF1-B0EC-BCD6ACA6DFBB}" type="datetimeFigureOut">
              <a:rPr lang="es-ES" smtClean="0"/>
              <a:t>27/04/2021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AC1A3-D375-41A6-A856-0C3C76D2457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337605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0DC33-81B8-4AF1-B0EC-BCD6ACA6DFBB}" type="datetimeFigureOut">
              <a:rPr lang="es-ES" smtClean="0"/>
              <a:t>27/04/2021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AC1A3-D375-41A6-A856-0C3C76D2457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539096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0DC33-81B8-4AF1-B0EC-BCD6ACA6DFBB}" type="datetimeFigureOut">
              <a:rPr lang="es-ES" smtClean="0"/>
              <a:t>27/04/2021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AC1A3-D375-41A6-A856-0C3C76D2457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587171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0DC33-81B8-4AF1-B0EC-BCD6ACA6DFBB}" type="datetimeFigureOut">
              <a:rPr lang="es-ES" smtClean="0"/>
              <a:t>27/04/2021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AC1A3-D375-41A6-A856-0C3C76D2457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961183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0DC33-81B8-4AF1-B0EC-BCD6ACA6DFBB}" type="datetimeFigureOut">
              <a:rPr lang="es-ES" smtClean="0"/>
              <a:t>27/04/2021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AC1A3-D375-41A6-A856-0C3C76D2457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932543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40DC33-81B8-4AF1-B0EC-BCD6ACA6DFBB}" type="datetimeFigureOut">
              <a:rPr lang="es-ES" smtClean="0"/>
              <a:t>27/04/2021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1AC1A3-D375-41A6-A856-0C3C76D2457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36342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upo 29"/>
          <p:cNvGrpSpPr/>
          <p:nvPr/>
        </p:nvGrpSpPr>
        <p:grpSpPr>
          <a:xfrm>
            <a:off x="1438912" y="675716"/>
            <a:ext cx="9476606" cy="6096195"/>
            <a:chOff x="1438912" y="675716"/>
            <a:chExt cx="9476606" cy="6096195"/>
          </a:xfrm>
        </p:grpSpPr>
        <p:pic>
          <p:nvPicPr>
            <p:cNvPr id="4" name="Imagen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21691" y="675716"/>
              <a:ext cx="6164356" cy="5357531"/>
            </a:xfrm>
            <a:prstGeom prst="rect">
              <a:avLst/>
            </a:prstGeom>
          </p:spPr>
        </p:pic>
        <p:sp>
          <p:nvSpPr>
            <p:cNvPr id="5" name="CuadroTexto 4"/>
            <p:cNvSpPr txBox="1"/>
            <p:nvPr/>
          </p:nvSpPr>
          <p:spPr>
            <a:xfrm>
              <a:off x="4464424" y="6033247"/>
              <a:ext cx="10074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b="1" dirty="0" smtClean="0">
                  <a:solidFill>
                    <a:schemeClr val="accent4">
                      <a:lumMod val="50000"/>
                    </a:schemeClr>
                  </a:solidFill>
                </a:rPr>
                <a:t>CORAJE</a:t>
              </a:r>
              <a:endParaRPr lang="es-ES" b="1" dirty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6" name="CuadroTexto 5"/>
            <p:cNvSpPr txBox="1"/>
            <p:nvPr/>
          </p:nvSpPr>
          <p:spPr>
            <a:xfrm>
              <a:off x="5118847" y="6402579"/>
              <a:ext cx="10074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b="1" dirty="0" smtClean="0">
                  <a:solidFill>
                    <a:schemeClr val="accent4">
                      <a:lumMod val="50000"/>
                    </a:schemeClr>
                  </a:solidFill>
                </a:rPr>
                <a:t>FOCO</a:t>
              </a:r>
              <a:endParaRPr lang="es-ES" b="1" dirty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7" name="CuadroTexto 6"/>
            <p:cNvSpPr txBox="1"/>
            <p:nvPr/>
          </p:nvSpPr>
          <p:spPr>
            <a:xfrm>
              <a:off x="5773270" y="6033247"/>
              <a:ext cx="154193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b="1" dirty="0" smtClean="0">
                  <a:solidFill>
                    <a:schemeClr val="accent4">
                      <a:lumMod val="50000"/>
                    </a:schemeClr>
                  </a:solidFill>
                </a:rPr>
                <a:t>APERTURA</a:t>
              </a:r>
              <a:endParaRPr lang="es-ES" b="1" dirty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8" name="CuadroTexto 7"/>
            <p:cNvSpPr txBox="1"/>
            <p:nvPr/>
          </p:nvSpPr>
          <p:spPr>
            <a:xfrm>
              <a:off x="6443379" y="6402579"/>
              <a:ext cx="169657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b="1" dirty="0" smtClean="0">
                  <a:solidFill>
                    <a:schemeClr val="accent4">
                      <a:lumMod val="50000"/>
                    </a:schemeClr>
                  </a:solidFill>
                </a:rPr>
                <a:t>COMPROMISO</a:t>
              </a:r>
              <a:endParaRPr lang="es-ES" b="1" dirty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9" name="CuadroTexto 8"/>
            <p:cNvSpPr txBox="1"/>
            <p:nvPr/>
          </p:nvSpPr>
          <p:spPr>
            <a:xfrm>
              <a:off x="7205375" y="6033247"/>
              <a:ext cx="169657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b="1" dirty="0" smtClean="0">
                  <a:solidFill>
                    <a:schemeClr val="accent4">
                      <a:lumMod val="50000"/>
                    </a:schemeClr>
                  </a:solidFill>
                </a:rPr>
                <a:t>RESPETO</a:t>
              </a:r>
              <a:endParaRPr lang="es-ES" b="1" dirty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10" name="CuadroTexto 9"/>
            <p:cNvSpPr txBox="1"/>
            <p:nvPr/>
          </p:nvSpPr>
          <p:spPr>
            <a:xfrm>
              <a:off x="7205375" y="2720310"/>
              <a:ext cx="1696573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400" b="1" dirty="0" smtClean="0">
                  <a:solidFill>
                    <a:schemeClr val="bg1"/>
                  </a:solidFill>
                </a:rPr>
                <a:t>Piensa que pueden resolver cualquier problema</a:t>
              </a:r>
              <a:endParaRPr lang="es-ES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11" name="CuadroTexto 10"/>
            <p:cNvSpPr txBox="1"/>
            <p:nvPr/>
          </p:nvSpPr>
          <p:spPr>
            <a:xfrm>
              <a:off x="7689474" y="1981646"/>
              <a:ext cx="169657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400" b="1" dirty="0" smtClean="0">
                  <a:solidFill>
                    <a:schemeClr val="bg1"/>
                  </a:solidFill>
                </a:rPr>
                <a:t>Empoderado</a:t>
              </a:r>
              <a:endParaRPr lang="es-ES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12" name="CuadroTexto 11"/>
            <p:cNvSpPr txBox="1"/>
            <p:nvPr/>
          </p:nvSpPr>
          <p:spPr>
            <a:xfrm>
              <a:off x="5853532" y="1853713"/>
              <a:ext cx="1305486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400" b="1" dirty="0" smtClean="0">
                  <a:solidFill>
                    <a:schemeClr val="bg1"/>
                  </a:solidFill>
                </a:rPr>
                <a:t>Comprometido con el éxito del equipo</a:t>
              </a:r>
              <a:endParaRPr lang="es-ES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13" name="CuadroTexto 12"/>
            <p:cNvSpPr txBox="1"/>
            <p:nvPr/>
          </p:nvSpPr>
          <p:spPr>
            <a:xfrm>
              <a:off x="5754920" y="2766978"/>
              <a:ext cx="150271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400" b="1" dirty="0" smtClean="0">
                  <a:solidFill>
                    <a:schemeClr val="bg1"/>
                  </a:solidFill>
                </a:rPr>
                <a:t>Desacuerdos constructivos</a:t>
              </a:r>
              <a:endParaRPr lang="es-ES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14" name="CuadroTexto 13"/>
            <p:cNvSpPr txBox="1"/>
            <p:nvPr/>
          </p:nvSpPr>
          <p:spPr>
            <a:xfrm>
              <a:off x="3533777" y="2234555"/>
              <a:ext cx="150271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400" b="1" dirty="0" smtClean="0">
                  <a:solidFill>
                    <a:schemeClr val="bg1"/>
                  </a:solidFill>
                </a:rPr>
                <a:t>Movidos por el consenso</a:t>
              </a:r>
              <a:endParaRPr lang="es-ES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15" name="CuadroTexto 14"/>
            <p:cNvSpPr txBox="1"/>
            <p:nvPr/>
          </p:nvSpPr>
          <p:spPr>
            <a:xfrm>
              <a:off x="6648863" y="922681"/>
              <a:ext cx="111302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400" b="1" dirty="0" smtClean="0">
                  <a:solidFill>
                    <a:schemeClr val="bg1"/>
                  </a:solidFill>
                </a:rPr>
                <a:t>Auto-Organizado</a:t>
              </a:r>
              <a:endParaRPr lang="es-ES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16" name="CuadroTexto 15"/>
            <p:cNvSpPr txBox="1"/>
            <p:nvPr/>
          </p:nvSpPr>
          <p:spPr>
            <a:xfrm>
              <a:off x="4536696" y="2781488"/>
              <a:ext cx="1236574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400" b="1" dirty="0" smtClean="0">
                  <a:solidFill>
                    <a:schemeClr val="bg1"/>
                  </a:solidFill>
                </a:rPr>
                <a:t>La confianza mutua nos motiva</a:t>
              </a:r>
              <a:endParaRPr lang="es-ES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17" name="CuadroTexto 16"/>
            <p:cNvSpPr txBox="1"/>
            <p:nvPr/>
          </p:nvSpPr>
          <p:spPr>
            <a:xfrm>
              <a:off x="4577605" y="1076542"/>
              <a:ext cx="1236574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400" b="1" dirty="0" smtClean="0">
                  <a:solidFill>
                    <a:schemeClr val="bg1"/>
                  </a:solidFill>
                </a:rPr>
                <a:t>Responsable de las decisiones y compromisos</a:t>
              </a:r>
              <a:endParaRPr lang="es-ES" sz="1400" b="1" dirty="0">
                <a:solidFill>
                  <a:schemeClr val="bg1"/>
                </a:solidFill>
              </a:endParaRPr>
            </a:p>
          </p:txBody>
        </p:sp>
        <p:pic>
          <p:nvPicPr>
            <p:cNvPr id="18" name="Imagen 1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21991" y="3290198"/>
              <a:ext cx="670145" cy="681503"/>
            </a:xfrm>
            <a:prstGeom prst="rect">
              <a:avLst/>
            </a:prstGeom>
          </p:spPr>
        </p:pic>
        <p:pic>
          <p:nvPicPr>
            <p:cNvPr id="19" name="Imagen 1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73976" y="2099985"/>
              <a:ext cx="670145" cy="681503"/>
            </a:xfrm>
            <a:prstGeom prst="rect">
              <a:avLst/>
            </a:prstGeom>
          </p:spPr>
        </p:pic>
        <p:pic>
          <p:nvPicPr>
            <p:cNvPr id="20" name="Imagen 1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68675" y="946089"/>
              <a:ext cx="670145" cy="681503"/>
            </a:xfrm>
            <a:prstGeom prst="rect">
              <a:avLst/>
            </a:prstGeom>
          </p:spPr>
        </p:pic>
        <p:pic>
          <p:nvPicPr>
            <p:cNvPr id="21" name="Imagen 2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18588" y="930811"/>
              <a:ext cx="670145" cy="681503"/>
            </a:xfrm>
            <a:prstGeom prst="rect">
              <a:avLst/>
            </a:prstGeom>
          </p:spPr>
        </p:pic>
        <p:pic>
          <p:nvPicPr>
            <p:cNvPr id="22" name="Imagen 2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50975" y="1640894"/>
              <a:ext cx="670145" cy="681503"/>
            </a:xfrm>
            <a:prstGeom prst="rect">
              <a:avLst/>
            </a:prstGeom>
          </p:spPr>
        </p:pic>
        <p:pic>
          <p:nvPicPr>
            <p:cNvPr id="23" name="Imagen 2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41610" y="3169086"/>
              <a:ext cx="670145" cy="681503"/>
            </a:xfrm>
            <a:prstGeom prst="rect">
              <a:avLst/>
            </a:prstGeom>
          </p:spPr>
        </p:pic>
        <p:sp>
          <p:nvSpPr>
            <p:cNvPr id="24" name="CuadroTexto 23"/>
            <p:cNvSpPr txBox="1"/>
            <p:nvPr/>
          </p:nvSpPr>
          <p:spPr>
            <a:xfrm>
              <a:off x="3971623" y="3848589"/>
              <a:ext cx="118336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400" b="1" dirty="0" smtClean="0">
                  <a:solidFill>
                    <a:srgbClr val="BE0508"/>
                  </a:solidFill>
                </a:rPr>
                <a:t>#¿Qué más?</a:t>
              </a:r>
              <a:endParaRPr lang="es-ES" sz="1400" b="1" dirty="0">
                <a:solidFill>
                  <a:srgbClr val="BE0508"/>
                </a:solidFill>
              </a:endParaRPr>
            </a:p>
          </p:txBody>
        </p:sp>
        <p:sp>
          <p:nvSpPr>
            <p:cNvPr id="25" name="CuadroTexto 24"/>
            <p:cNvSpPr txBox="1"/>
            <p:nvPr/>
          </p:nvSpPr>
          <p:spPr>
            <a:xfrm>
              <a:off x="1438912" y="1755881"/>
              <a:ext cx="180921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200" b="1" i="1" dirty="0" smtClean="0">
                  <a:solidFill>
                    <a:srgbClr val="BE0508"/>
                  </a:solidFill>
                </a:rPr>
                <a:t>Espacio para el crecimiento individual y del equipo</a:t>
              </a:r>
              <a:endParaRPr lang="es-ES" sz="1200" b="1" i="1" dirty="0">
                <a:solidFill>
                  <a:srgbClr val="BE0508"/>
                </a:solidFill>
              </a:endParaRPr>
            </a:p>
          </p:txBody>
        </p:sp>
        <p:sp>
          <p:nvSpPr>
            <p:cNvPr id="26" name="CuadroTexto 25"/>
            <p:cNvSpPr txBox="1"/>
            <p:nvPr/>
          </p:nvSpPr>
          <p:spPr>
            <a:xfrm>
              <a:off x="2822623" y="784188"/>
              <a:ext cx="151533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200" b="1" i="1" dirty="0" smtClean="0">
                  <a:solidFill>
                    <a:srgbClr val="BE0508"/>
                  </a:solidFill>
                </a:rPr>
                <a:t>Equipo que puede hacer cualquier cosa</a:t>
              </a:r>
              <a:endParaRPr lang="es-ES" sz="1200" b="1" i="1" dirty="0">
                <a:solidFill>
                  <a:srgbClr val="BE0508"/>
                </a:solidFill>
              </a:endParaRPr>
            </a:p>
          </p:txBody>
        </p:sp>
        <p:sp>
          <p:nvSpPr>
            <p:cNvPr id="27" name="CuadroTexto 26"/>
            <p:cNvSpPr txBox="1"/>
            <p:nvPr/>
          </p:nvSpPr>
          <p:spPr>
            <a:xfrm>
              <a:off x="8044690" y="738228"/>
              <a:ext cx="150403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200" b="1" i="1" dirty="0" smtClean="0">
                  <a:solidFill>
                    <a:srgbClr val="BE0508"/>
                  </a:solidFill>
                </a:rPr>
                <a:t>Conseguimos resultados espectaculares</a:t>
              </a:r>
              <a:endParaRPr lang="es-ES" sz="1200" b="1" i="1" dirty="0">
                <a:solidFill>
                  <a:srgbClr val="BE0508"/>
                </a:solidFill>
              </a:endParaRPr>
            </a:p>
          </p:txBody>
        </p:sp>
        <p:sp>
          <p:nvSpPr>
            <p:cNvPr id="28" name="CuadroTexto 27"/>
            <p:cNvSpPr txBox="1"/>
            <p:nvPr/>
          </p:nvSpPr>
          <p:spPr>
            <a:xfrm>
              <a:off x="9386047" y="1776819"/>
              <a:ext cx="152947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200" b="1" i="1" dirty="0" smtClean="0">
                  <a:solidFill>
                    <a:srgbClr val="BE0508"/>
                  </a:solidFill>
                </a:rPr>
                <a:t>Conseguimos el Valor de Negocio correcto</a:t>
              </a:r>
              <a:endParaRPr lang="es-ES" sz="1200" b="1" i="1" dirty="0">
                <a:solidFill>
                  <a:srgbClr val="BE0508"/>
                </a:solidFill>
              </a:endParaRPr>
            </a:p>
          </p:txBody>
        </p:sp>
        <p:sp>
          <p:nvSpPr>
            <p:cNvPr id="29" name="CuadroTexto 28"/>
            <p:cNvSpPr txBox="1"/>
            <p:nvPr/>
          </p:nvSpPr>
          <p:spPr>
            <a:xfrm>
              <a:off x="7937916" y="3794972"/>
              <a:ext cx="152947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200" b="1" i="1" dirty="0" smtClean="0">
                  <a:solidFill>
                    <a:srgbClr val="BE0508"/>
                  </a:solidFill>
                </a:rPr>
                <a:t>Conseguimos Valor de Negocio más rápido</a:t>
              </a:r>
              <a:endParaRPr lang="es-ES" sz="1200" b="1" i="1" dirty="0">
                <a:solidFill>
                  <a:srgbClr val="BE050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2325201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69</Words>
  <Application>Microsoft Office PowerPoint</Application>
  <PresentationFormat>Panorámica</PresentationFormat>
  <Paragraphs>19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>SopraSteria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ALMAGRO CABRERA David</dc:creator>
  <cp:lastModifiedBy>ALMAGRO CABRERA David</cp:lastModifiedBy>
  <cp:revision>3</cp:revision>
  <dcterms:created xsi:type="dcterms:W3CDTF">2021-04-27T16:04:12Z</dcterms:created>
  <dcterms:modified xsi:type="dcterms:W3CDTF">2021-04-27T16:12:45Z</dcterms:modified>
</cp:coreProperties>
</file>